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4095" r:id="rId3"/>
  </p:sldMasterIdLst>
  <p:notesMasterIdLst>
    <p:notesMasterId r:id="rId27"/>
  </p:notesMasterIdLst>
  <p:handoutMasterIdLst>
    <p:handoutMasterId r:id="rId28"/>
  </p:handoutMasterIdLst>
  <p:sldIdLst>
    <p:sldId id="399" r:id="rId4"/>
    <p:sldId id="423" r:id="rId5"/>
    <p:sldId id="441" r:id="rId6"/>
    <p:sldId id="438" r:id="rId7"/>
    <p:sldId id="426" r:id="rId8"/>
    <p:sldId id="442" r:id="rId9"/>
    <p:sldId id="428" r:id="rId10"/>
    <p:sldId id="443" r:id="rId11"/>
    <p:sldId id="444" r:id="rId12"/>
    <p:sldId id="431" r:id="rId13"/>
    <p:sldId id="432" r:id="rId14"/>
    <p:sldId id="447" r:id="rId15"/>
    <p:sldId id="434" r:id="rId16"/>
    <p:sldId id="435" r:id="rId17"/>
    <p:sldId id="449" r:id="rId18"/>
    <p:sldId id="450" r:id="rId19"/>
    <p:sldId id="451" r:id="rId20"/>
    <p:sldId id="453" r:id="rId21"/>
    <p:sldId id="436" r:id="rId22"/>
    <p:sldId id="440" r:id="rId23"/>
    <p:sldId id="406" r:id="rId24"/>
    <p:sldId id="446" r:id="rId25"/>
    <p:sldId id="437" r:id="rId26"/>
  </p:sldIdLst>
  <p:sldSz cx="9144000" cy="6858000" type="screen4x3"/>
  <p:notesSz cx="6742113" cy="9872663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006600"/>
    <a:srgbClr val="A8188D"/>
    <a:srgbClr val="FFFFFF"/>
    <a:srgbClr val="CC0000"/>
    <a:srgbClr val="99FF99"/>
    <a:srgbClr val="000066"/>
    <a:srgbClr val="0000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06" autoAdjust="0"/>
  </p:normalViewPr>
  <p:slideViewPr>
    <p:cSldViewPr snapToGrid="0" snapToObjects="1">
      <p:cViewPr>
        <p:scale>
          <a:sx n="79" d="100"/>
          <a:sy n="79" d="100"/>
        </p:scale>
        <p:origin x="-130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7BB5-BA9A-4640-8F47-C45AE4AE6BA0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7852-B221-4693-BF28-2CBEC75428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80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126D06B-13FD-43DD-A964-2DF228B7E7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9007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9BCA4-A68A-49FA-804D-D9643B2EA644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1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6836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E2407-01A3-47D4-979B-654602786E30}" type="slidenum">
              <a:rPr lang="zh-TW" altLang="en-US" smtClean="0">
                <a:latin typeface="Gulim" pitchFamily="34" charset="-127"/>
                <a:ea typeface="Gulim" pitchFamily="34" charset="-127"/>
              </a:rPr>
              <a:pPr/>
              <a:t>10</a:t>
            </a:fld>
            <a:endParaRPr lang="zh-TW" altLang="en-US" smtClean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688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1. 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工商專業基督徒主管或負責人</a:t>
            </a: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GB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方式為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每週</a:t>
            </a:r>
            <a:r>
              <a:rPr lang="zh-TW" altLang="en-US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午飯時間於會員辦公室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聚會一次</a:t>
            </a:r>
            <a:endParaRPr lang="en-GB" altLang="zh-TW" sz="1200" b="1" dirty="0" smtClean="0">
              <a:solidFill>
                <a:srgbClr val="FF99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3. 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人數為</a:t>
            </a:r>
            <a:r>
              <a:rPr lang="zh-TW" altLang="en-GB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每分會 </a:t>
            </a:r>
            <a:r>
              <a:rPr lang="zh-TW" altLang="en-US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約為８</a:t>
            </a:r>
            <a:r>
              <a:rPr lang="en-US" altLang="zh-TW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-12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，對象為工商界生意人或主管、專業人士等</a:t>
            </a:r>
            <a:endParaRPr lang="zh-TW" altLang="en-GB" sz="1200" b="1" dirty="0" smtClean="0">
              <a:solidFill>
                <a:srgbClr val="FF99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4. </a:t>
            </a:r>
            <a:r>
              <a:rPr lang="zh-TW" altLang="en-GB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策略為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透過團隊</a:t>
            </a:r>
            <a:r>
              <a:rPr kumimoji="0" lang="zh-TW" altLang="en-US" sz="1200" b="1" dirty="0" smtClean="0">
                <a:solidFill>
                  <a:srgbClr val="FF9900"/>
                </a:solidFill>
              </a:rPr>
              <a:t>，</a:t>
            </a:r>
            <a:r>
              <a:rPr lang="zh-TW" altLang="en-GB" sz="1200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發展事工</a:t>
            </a:r>
            <a:endParaRPr lang="zh-TW" altLang="en-GB" sz="1200" b="1" dirty="0" smtClean="0">
              <a:solidFill>
                <a:srgbClr val="FF99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5. </a:t>
            </a:r>
            <a:r>
              <a:rPr lang="zh-TW" altLang="en-GB" sz="1200" b="1" dirty="0" smtClean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</a:rPr>
              <a:t>定位為生產性的分會</a:t>
            </a:r>
            <a:endParaRPr lang="en-GB" altLang="zh-TW" sz="1200" b="1" dirty="0" smtClean="0">
              <a:solidFill>
                <a:srgbClr val="FF99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DF3D7-4784-40FF-A28A-641EFA10C574}" type="slidenum">
              <a:rPr lang="zh-TW" altLang="en-US" smtClean="0">
                <a:latin typeface="Gulim" pitchFamily="34" charset="-127"/>
                <a:ea typeface="Gulim" pitchFamily="34" charset="-127"/>
              </a:rPr>
              <a:pPr/>
              <a:t>11</a:t>
            </a:fld>
            <a:endParaRPr lang="zh-TW" altLang="en-US" smtClean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04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216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29B27-7B41-4ABC-951E-C4C7AB9A5824}" type="slidenum">
              <a:rPr lang="en-US" altLang="zh-TW" smtClean="0">
                <a:latin typeface="Arial" pitchFamily="34" charset="0"/>
                <a:ea typeface="Gulim" pitchFamily="34" charset="-127"/>
              </a:rPr>
              <a:pPr/>
              <a:t>13</a:t>
            </a:fld>
            <a:endParaRPr lang="en-US" altLang="zh-TW" smtClean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1200" b="1" dirty="0" smtClean="0">
                <a:latin typeface="Times New Roman" pitchFamily="18" charset="0"/>
                <a:ea typeface="標楷體" pitchFamily="65" charset="-120"/>
              </a:rPr>
              <a:t>商場贏家：</a:t>
            </a:r>
            <a:endParaRPr kumimoji="0" lang="en-US" altLang="zh-TW" sz="12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1200" b="1" dirty="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GB" sz="1200" b="1" dirty="0" smtClean="0">
                <a:latin typeface="標楷體" pitchFamily="65" charset="-120"/>
                <a:ea typeface="標楷體" pitchFamily="65" charset="-120"/>
              </a:rPr>
              <a:t>基督徒經營企業的目的與角色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1200" b="1" dirty="0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GB" sz="1200" b="1" dirty="0" smtClean="0">
                <a:ea typeface="標楷體" pitchFamily="65" charset="-120"/>
              </a:rPr>
              <a:t>基督徒經營企業的基本責任</a:t>
            </a:r>
            <a:endParaRPr kumimoji="0" lang="en-GB" altLang="zh-TW" sz="1200" b="1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1200" b="1" dirty="0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GB" sz="1200" b="1" dirty="0" smtClean="0">
                <a:latin typeface="標楷體" pitchFamily="65" charset="-120"/>
                <a:ea typeface="標楷體" pitchFamily="65" charset="-120"/>
              </a:rPr>
              <a:t>合乎聖經原則的企業決策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1200" b="1" dirty="0" smtClean="0"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GB" sz="1200" b="1" dirty="0" smtClean="0">
                <a:latin typeface="標楷體" pitchFamily="65" charset="-120"/>
                <a:ea typeface="標楷體" pitchFamily="65" charset="-120"/>
              </a:rPr>
              <a:t>從聖經立場看企業問題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1200" b="1" dirty="0" smtClean="0"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GB" sz="1200" b="1" dirty="0" smtClean="0">
                <a:ea typeface="標楷體" pitchFamily="65" charset="-120"/>
              </a:rPr>
              <a:t>基督徒與企業規劃</a:t>
            </a:r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4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1"/>
            <a:fld id="{72F1D320-FDC9-49AC-AB58-ECAEF7F879CF}" type="slidenum">
              <a:rPr lang="en-US" altLang="zh-TW" sz="1200">
                <a:ea typeface="Gulim" pitchFamily="34" charset="-127"/>
              </a:rPr>
              <a:pPr algn="r" latinLnBrk="1"/>
              <a:t>14</a:t>
            </a:fld>
            <a:endParaRPr lang="en-US" altLang="zh-TW" sz="1200">
              <a:ea typeface="Gulim" pitchFamily="34" charset="-127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1200" b="1" dirty="0" smtClean="0">
                <a:ea typeface="標楷體" pitchFamily="65" charset="-120"/>
              </a:rPr>
              <a:t>以個別或小組形式教授</a:t>
            </a:r>
            <a:r>
              <a:rPr kumimoji="0" lang="zh-TW" altLang="en-GB" sz="1200" b="1" dirty="0" smtClean="0">
                <a:latin typeface="標楷體" pitchFamily="65" charset="-120"/>
                <a:ea typeface="標楷體" pitchFamily="65" charset="-120"/>
              </a:rPr>
              <a:t>的門</a:t>
            </a:r>
            <a:r>
              <a:rPr kumimoji="0" lang="zh-TW" altLang="en-US" sz="1200" b="1" dirty="0" smtClean="0">
                <a:latin typeface="標楷體" pitchFamily="65" charset="-120"/>
                <a:ea typeface="標楷體" pitchFamily="65" charset="-120"/>
              </a:rPr>
              <a:t>徒</a:t>
            </a:r>
            <a:r>
              <a:rPr kumimoji="0" lang="zh-TW" altLang="en-GB" sz="1200" b="1" dirty="0" smtClean="0">
                <a:latin typeface="標楷體" pitchFamily="65" charset="-120"/>
                <a:ea typeface="標楷體" pitchFamily="65" charset="-120"/>
              </a:rPr>
              <a:t>訓</a:t>
            </a:r>
            <a:r>
              <a:rPr kumimoji="0" lang="zh-TW" altLang="en-US" sz="1200" b="1" dirty="0" smtClean="0">
                <a:latin typeface="標楷體" pitchFamily="65" charset="-120"/>
                <a:ea typeface="標楷體" pitchFamily="65" charset="-120"/>
              </a:rPr>
              <a:t>練</a:t>
            </a:r>
            <a:r>
              <a:rPr kumimoji="0" lang="zh-TW" altLang="en-GB" sz="1200" b="1" dirty="0" smtClean="0">
                <a:latin typeface="標楷體" pitchFamily="65" charset="-120"/>
                <a:ea typeface="標楷體" pitchFamily="65" charset="-120"/>
              </a:rPr>
              <a:t>教材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1200" b="1" dirty="0" smtClean="0">
                <a:latin typeface="標楷體" pitchFamily="65" charset="-120"/>
                <a:ea typeface="標楷體" pitchFamily="65" charset="-120"/>
              </a:rPr>
              <a:t>教授整全真理</a:t>
            </a:r>
            <a:endParaRPr kumimoji="0" lang="en-US" altLang="zh-TW" sz="1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1200" b="1" dirty="0" smtClean="0">
                <a:latin typeface="標楷體" pitchFamily="65" charset="-120"/>
                <a:ea typeface="標楷體" pitchFamily="65" charset="-120"/>
              </a:rPr>
              <a:t>備有領導指南</a:t>
            </a:r>
            <a:endParaRPr kumimoji="0" lang="zh-TW" altLang="en-GB" sz="1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9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16F4D-EF4F-4625-A2E8-9242951CD6CA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23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D0B5E-9FB7-4BCA-B982-13B9D047475C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6816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059C4-8378-4F21-8386-CEF43DFE21A2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941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B12E2-C983-4B02-8805-09FA7A9E3D9C}" type="slidenum">
              <a:rPr lang="en-US" altLang="zh-TW" smtClean="0">
                <a:ea typeface="新細明體" charset="-120"/>
              </a:rPr>
              <a:pPr/>
              <a:t>18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383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BBB7A-27BD-44EA-A072-2F4425AD94C5}" type="slidenum">
              <a:rPr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pPr/>
              <a:t>19</a:t>
            </a:fld>
            <a:endParaRPr lang="en-US" altLang="ko-KR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8623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0E824-D962-4431-8BB6-5D8CD101B809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2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13147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3EB8A-8537-4229-9FA1-D1142B15246B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20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85221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C74A0-3F95-41D7-95DB-EF86AF79D46E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21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09778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2F374-7EC3-4B3C-95C1-6B37E9F2DB1A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22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81596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73E89-F604-4415-BE9C-0D85DCFA8DE7}" type="slidenum">
              <a:rPr lang="en-US" altLang="zh-TW" smtClean="0">
                <a:latin typeface="Arial" pitchFamily="34" charset="0"/>
                <a:ea typeface="Gulim" pitchFamily="34" charset="-127"/>
              </a:rPr>
              <a:pPr/>
              <a:t>23</a:t>
            </a:fld>
            <a:endParaRPr lang="en-US" altLang="zh-TW" smtClean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noProof="1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988714-6FB3-4D55-8131-97381AABF83E}" type="slidenum">
              <a:rPr lang="en-US" altLang="zh-TW" sz="1200"/>
              <a:pPr algn="r"/>
              <a:t>3</a:t>
            </a:fld>
            <a:endParaRPr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5"/>
            <a:ext cx="4944216" cy="4442698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3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4523B-B0E8-40D8-AB75-B2C1E79DE55E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4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53842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2824F-9100-4EFD-9D00-6EE4648675C5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5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6050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20531" y="9379031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0894D6-F27A-4FE4-9736-3A9581742F3A}" type="slidenum">
              <a:rPr lang="en-US" altLang="zh-TW" sz="1200"/>
              <a:pPr algn="r"/>
              <a:t>6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0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F72F9-C6D4-49E0-A4DB-605941D5C22C}" type="slidenum">
              <a:rPr lang="en-US" altLang="ko-KR" smtClean="0">
                <a:latin typeface="Gulim" pitchFamily="34" charset="-127"/>
                <a:ea typeface="Gulim" pitchFamily="34" charset="-127"/>
              </a:rPr>
              <a:pPr/>
              <a:t>7</a:t>
            </a:fld>
            <a:endParaRPr lang="en-US" altLang="ko-KR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kumimoji="1" lang="zh-TW" altLang="zh-TW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在工商專業界，見證耶穌是神，是唯一的救主；完成主託付傳福音的大使命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；</a:t>
            </a:r>
            <a:endParaRPr kumimoji="1" lang="zh-TW" altLang="zh-TW" sz="1200" kern="1200" dirty="0" smtClean="0">
              <a:solidFill>
                <a:schemeClr val="tx1"/>
              </a:solidFill>
              <a:latin typeface="Gulim" pitchFamily="34" charset="-127"/>
              <a:ea typeface="Gulim" pitchFamily="34" charset="-127"/>
              <a:cs typeface="+mn-cs"/>
            </a:endParaRPr>
          </a:p>
          <a:p>
            <a:pPr marL="228600" indent="-228600" algn="l" rtl="0" eaLnBrk="0" fontAlgn="base" latinLnBrk="1" hangingPunct="0">
              <a:spcBef>
                <a:spcPct val="30000"/>
              </a:spcBef>
              <a:spcAft>
                <a:spcPct val="0"/>
              </a:spcAft>
              <a:buSzPct val="84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1" lang="zh-TW" altLang="en-GB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發展基督徒工商專業人員的</a:t>
            </a:r>
            <a:r>
              <a:rPr kumimoji="1" lang="zh-CN" altLang="en-GB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才</a:t>
            </a:r>
            <a:r>
              <a:rPr kumimoji="1" lang="zh-TW" altLang="en-GB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能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，在屬靈上造就他們，</a:t>
            </a:r>
            <a:r>
              <a:rPr kumimoji="1" lang="zh-TW" altLang="en-GB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完成主的大使命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 </a:t>
            </a:r>
            <a:r>
              <a:rPr kumimoji="1" lang="en-US" altLang="zh-TW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(</a:t>
            </a:r>
            <a:r>
              <a:rPr kumimoji="1" lang="zh-TW" altLang="en-US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成全</a:t>
            </a:r>
            <a:r>
              <a:rPr kumimoji="1" lang="en-US" altLang="zh-TW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)</a:t>
            </a:r>
            <a:r>
              <a:rPr kumimoji="1" lang="zh-TW" altLang="zh-TW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；</a:t>
            </a:r>
          </a:p>
          <a:p>
            <a:pPr marL="228600" indent="-228600">
              <a:buFont typeface="+mj-lt"/>
              <a:buAutoNum type="arabicPeriod"/>
            </a:pPr>
            <a:r>
              <a:rPr kumimoji="1" lang="zh-TW" altLang="zh-TW" sz="1200" kern="1200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rPr>
              <a:t>作耶穌基督跟隨者，服侍工商企業及專業人員。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1984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24960-3C62-4B8B-BAEB-88D3A101DD50}" type="slidenum">
              <a:rPr lang="en-US" altLang="zh-TW" smtClean="0">
                <a:latin typeface="Arial" pitchFamily="34" charset="0"/>
                <a:ea typeface="Gulim" pitchFamily="34" charset="-127"/>
              </a:rPr>
              <a:pPr/>
              <a:t>8</a:t>
            </a:fld>
            <a:endParaRPr lang="en-US" altLang="zh-TW" smtClean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49" y="4689517"/>
            <a:ext cx="4944216" cy="1326639"/>
          </a:xfrm>
          <a:noFill/>
          <a:ln/>
        </p:spPr>
        <p:txBody>
          <a:bodyPr wrap="none" anchor="ctr"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1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805DB-FB90-4728-955F-E86733CBC980}" type="slidenum">
              <a:rPr lang="ko-KR" altLang="en-US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</a:rPr>
              <a:pPr/>
              <a:t>9</a:t>
            </a:fld>
            <a:endParaRPr lang="en-US" altLang="ko-KR" smtClean="0">
              <a:solidFill>
                <a:srgbClr val="00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37893" name="日期版面配置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Gulim" pitchFamily="34" charset="-127"/>
              </a:rPr>
              <a:t>2010-07-16</a:t>
            </a:r>
            <a:endParaRPr lang="ko-KR" altLang="en-US" smtClean="0">
              <a:latin typeface="Arial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753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마스터 제목 스타일 편집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 sz="2900"/>
            </a:lvl1pPr>
          </a:lstStyle>
          <a:p>
            <a:r>
              <a:rPr lang="en-US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1E85-3920-48B1-8C1F-ECD125472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9224-B367-4798-A2DB-95351CCAF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0ACE3-CD9C-43D6-B340-8EC23A967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1A75-E2DF-451F-BA7F-E6E2CB49D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EC1F-0F34-4C3F-B609-907031E259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마스터 제목 스타일 편집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 sz="2900"/>
            </a:lvl1pPr>
          </a:lstStyle>
          <a:p>
            <a:r>
              <a:rPr lang="en-US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707D-FAA7-497C-AFF5-2F680F221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BB77-9F10-4D01-9F30-CEC776B81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482C-BD91-4448-8A8C-AE9CC092A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B99C-31CA-42EF-A101-FE540EA4B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C977-AF4C-4056-8973-2596715AA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8E2B-8579-4B75-8D32-87C6098FF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2A61-EAB7-4E14-83A6-8E32FD16F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A13F-9C6F-41D7-B4AC-079D56548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190C-7FE8-4BB3-A8C7-C48FA2C4C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C71B-00B6-40DF-8F3D-FAF8A1EDD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4FF2-FD24-40B2-ADCC-47034CC6A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A068-D2EC-44F6-AD18-52CF91411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800" y="138113"/>
            <a:ext cx="8785225" cy="592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4611-DC23-4E3A-B3F1-6EE1A890E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8BB3-DD7E-43CE-B72B-AA9537680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8F1A-99CC-4108-A244-E5E94B56E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27C6-4E0B-4A17-8438-B9D920DFD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4806-37B9-4147-B5B2-ADCC76FE7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8E98-BBE6-44E3-873C-F00A0801F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A786E-4A3E-4056-B9DA-63F06A5FA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F0E0-CCDE-48C6-8895-E1E590611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마스터 텍스트 스타일을 편집합니다</a:t>
            </a:r>
          </a:p>
          <a:p>
            <a:pPr lvl="1"/>
            <a:r>
              <a:rPr lang="en-US" altLang="en-US" smtClean="0"/>
              <a:t>둘째 수준</a:t>
            </a:r>
          </a:p>
          <a:p>
            <a:pPr lvl="2"/>
            <a:r>
              <a:rPr lang="en-US" altLang="en-US" smtClean="0"/>
              <a:t>셋째 수준</a:t>
            </a:r>
          </a:p>
          <a:p>
            <a:pPr lvl="3"/>
            <a:r>
              <a:rPr lang="en-US" altLang="en-US" smtClean="0"/>
              <a:t>넷째 수준</a:t>
            </a:r>
          </a:p>
          <a:p>
            <a:pPr lvl="4"/>
            <a:r>
              <a:rPr lang="en-US" altLang="en-US" smtClean="0"/>
              <a:t>다섯째 수준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0" latinLnBrk="0" hangingPunct="0">
              <a:defRPr kumimoji="0"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defRPr kumimoji="0"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5B6358C7-878B-4638-957F-74931F8E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94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마스터 텍스트 스타일을 편집합니다</a:t>
            </a:r>
          </a:p>
          <a:p>
            <a:pPr lvl="1"/>
            <a:r>
              <a:rPr lang="en-US" altLang="en-US" smtClean="0"/>
              <a:t>둘째 수준</a:t>
            </a:r>
          </a:p>
          <a:p>
            <a:pPr lvl="2"/>
            <a:r>
              <a:rPr lang="en-US" altLang="en-US" smtClean="0"/>
              <a:t>셋째 수준</a:t>
            </a:r>
          </a:p>
          <a:p>
            <a:pPr lvl="3"/>
            <a:r>
              <a:rPr lang="en-US" altLang="en-US" smtClean="0"/>
              <a:t>넷째 수준</a:t>
            </a:r>
          </a:p>
          <a:p>
            <a:pPr lvl="4"/>
            <a:r>
              <a:rPr lang="en-US" altLang="en-US" smtClean="0"/>
              <a:t>다섯째 수준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0" latinLnBrk="0" hangingPunct="0">
              <a:defRPr kumimoji="0"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defRPr kumimoji="0"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1F1F35B3-E115-47BC-A92C-0E09CC057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50E094D-E830-45B5-8996-7D9E1F27CD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backpackers.com.tw/forum/gallery/images/317371/1_%E9%A6%99%E6%B8%AF%E6%97%85%E9%81%8A_179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y@cbmc.org.h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908300"/>
            <a:ext cx="9144000" cy="14319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1"/>
            <a:endParaRPr lang="en-US" altLang="zh-TW">
              <a:ea typeface="Gulim" pitchFamily="34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0" y="2908300"/>
            <a:ext cx="9144000" cy="1431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latinLnBrk="1">
              <a:defRPr/>
            </a:pPr>
            <a:endParaRPr lang="zh-TW" altLang="en-US" sz="4000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12F2F"/>
                  </a:gs>
                </a:gsLst>
                <a:lin ang="5400000" scaled="1"/>
              </a:gradFill>
              <a:effectLst>
                <a:outerShdw dist="74053" dir="1857825" algn="ctr" rotWithShape="0">
                  <a:schemeClr val="tx1">
                    <a:alpha val="79999"/>
                  </a:schemeClr>
                </a:outerShdw>
              </a:effectLst>
              <a:latin typeface="HY견고딕"/>
              <a:ea typeface="굴림" pitchFamily="34" charset="-127"/>
            </a:endParaRPr>
          </a:p>
        </p:txBody>
      </p:sp>
      <p:pic>
        <p:nvPicPr>
          <p:cNvPr id="6151" name="Picture 2" descr="cbmc-int-bl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959225" y="0"/>
            <a:ext cx="2270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AutoShape 2" descr="data:image/jpeg;base64,/9j/4AAQSkZJRgABAQAAAQABAAD/2wCEAAkGBxQSEhUUEhQVFBQUFhcXFxUXFxcWFhcYFBUXFhgXFxUYHCggGBolHBUUITEhJSkrLi4uFx8zODMsNygtLisBCgoKDg0OGxAQGywkHyQsLDQsMCwsLCwsLCwsLCwwLCwsLCwsLCwsLCwsLCwsLCwsLCwsLCwsLCwsLCwsLCwsLP/AABEIAMIBAwMBIgACEQEDEQH/xAAbAAABBQEBAAAAAAAAAAAAAAAAAQMEBQYCB//EAD8QAAIBAwMCBAQEAgkDBAMAAAECEQADIQQSMSJBBRNRYQYycYEUQpGhI7EHM1JicoLB0fAkkuEVQ7LxU4OT/8QAGQEBAAMBAQAAAAAAAAAAAAAAAAECAwQF/8QALBEAAgICAgECAwgDAAAAAAAAAAECEQMhEjFBBFFxgZETIjJhobHR8AXB4f/aAAwDAQACEQMRAD8A8YoopasBKKU0lQAoiiigCiiigCiiigEiilooApKWigEopaKASiKWigEopaKASilpKAKSlooApKWigCKIoooApKWigEoNLFJQCRRS0UB1RRS1IEopaSoAtFFKVwD6kj3xH7Z/Y0AlJXTLGD6A8g8gEcexpKASilooBKKWkoAooooAooooAooooAooooBKKU0UAlFFFAFFFFAFFFFAFFFFAFFFJQC0UlFAd0lFFSAoopagBThHSP8AE38l/wB64FWQ0lx9MhRHdVvXgdqswX+HpjmBif8AShBAvjP+Vf8A4LTZqf4whW4AZkWdPgiCP+mtGI+9QKEgKKKKAKKKKAKKWigEooooApKWkigCiiigCig0UAlFLRNAJRRRQBRRRQBRNFFAFFFFAJRSzRQC0tFFAFFFKKAK9A+E9Zc01pbA3ea91nexvCLsdbKKb26IdfLZgqnf1ZKiQ1J4FoT5Au2AH1O9wFPzqiBCTp1iGufxOfmH5FJ6hO8N8a06vA0QJaFl9Q7FG3kboCLLcYk8VEm10ivZX/H2pF3W3LizDBBJMkm0i2WJP+K0w+1ZytP8R2hc/EMqMgs3mksQQTcuFGCmAclVaIMQc5E5mKJkoQUUtO6fTPcO22juQCSEVmIA5MKDgSM+9SBmip6eDagzGnvmOYtXMfXpxTtn4f1TmF019iewtOT9hFRZJV0V2yxg4jH6etc1IEopaKA5opaKASkNLRFAJRS0lAFFFFAFJS0lAFFFFABoop8okdJMhJbdtUBt8dOZcbSMYMyeBQDKAd5A9hJ/SRP60kUE0oY9qAsNJ4YroGOp09smeh2uBhBIztQjMTz3oqtopsEldJcK7wjFc5AJA25MkcRzmuVKQZ3bu0RHBiSfeMek08b9xkgA7BzAMZOCx4nMUxasFpj8qljkDA55OfpzUfEHdtre07g26cEREY5n/mad0ZtZFwMBBIZYJkK0LBxDNsluwBgHioddFSOQRwc+hEg/Qgg/ejQssbpH4ezGf4t/1wdumq18J1H4u6iXgxuKQw1CiWAQiTqZIDoBzcMMO5fC1E0Hhpu6e2xYW7a3rwe63C7k05CgTLuYMKPvABIdvX/lt2VW3ZLqSDctm5dKMIa9tMk5wnyicSZY28lHsmeP6oLd1traQibwFOC1xtTb3XTzJJyP7qqJ71lWNar4gXf+MuH5ldrLe+zV2/Lb/sBT/wDUPWsnUExFqx8BcjUWoIBLoMgspBYSGVcsvqBzVcBUzwgHzrUTPmJEGDO4RB7H37UZJqEvPtAhSAq82SeNVMcdz+o6ak6rx2/+HfTSot2zcYRZIYt+IDfNHTkk9uIrhASBMxsEQ20QNV6A8bpgdj1Vz4mibLkAg7bpJ8xsnzx27/TueqsbLJtGY8fvF9Tec8vcdjxyzSTj3NV9XHivh7Tcu7k2+a67SwFzpXeW2f2e09zgVFs6AFSzXbS9JIBYFidrMFIHBO2M9yo7iruaSCTZBoinBaMwBJicdWInt6Dn0gzS2LO4xIGCZPsCf17ferWRQ1SVJbTf3lz9cfUAE0w60uwcUU707Yzvn227YPvMzFNGpA/pdFcuf1aO8c7VJj6wKb/DtBbadqmC0HaDjBPE5GPeuFuEcEj6EjkEfyJH3rmajYOitIRTn4p9uzcdu4Nt5EgEAx/mb9TTaEziZOMTJ3YjHMzEe9Ngct6ZmKqFMuJWYWQJyC0COls+xpZUAggEx83Vg5wIMemcjH6x29/0+ntSsI9MemR9iOaAtdXrrBCLbtMqKF3Swm443bnODskMBtBIG2eTUTU6sPEW1XagQR7AQxgCX+Ylu88CKiUVCiibFiu71kqYPoDj+8J/WuGac/ygDPoBgfQUO5JJPJMn6mrECTRH7c+2Yz9yP1roOROeRB/Wf9BXIY/rg++Z/wBB+lAFJS0UBPbWL1hU2K4TpV7kAoPduqSN2Zg8QMVxdvhgkBAyArITLhiTucknc43beBhR3E1HIrmnFEWdAVf6NtKtkNc0732LkFmutaCqFXaqhC0/m5GMfSs/Vz4fckKu0byV2EpbAJ3qQGuEhlWA8sCD2kCayyx5Kt/JtfsXi6J737S21tC217TtqNSUxtvKoWxta02dp2kSplTGRwRE1HhoQC7aPm2tyg3OGRiflvWubTE8ZKmMM3Zq/dZLNoqzIfN1GVYjGzTTBB4q8+HNGbDNqL5YbUDmyAouXEaNq3ZB2JcaFC/M4JMBZatEmZSYz4zpwh1wM+Zdd3AJIC211qbSR3LkyJ4Cg8PWXu2CszGCBEyczkeox+4rT/FKk6nWvMhwWU8fLrLSFTj8rKVHsq1SabQ3LzIi5ZiFUFu7GBk8ZP71OyY9HGi2TBLAGRIiRKx7Dbu59vU11p7A85ULdJYAsM4JiYXJxmBVh4t4Je0F8Wr20XF2PKkOoBAYEkAzHcQeO9QdO5F9CQ0h1nPVIYcTwfT0qvkt4NQgJUAeX8pUbkg41Pck4Md+NuOa612mO1pKAN53CCVi6Ixule3MQDBpTaDWyyzCo0ksoInVAgAbgdsyP8We9SrmlDlwGYyL6Ese73JzBO6DJPqQDVYY5ZJVBWysskYK5OjF+MD+LcODuPvKwRxP0/Q0xpLZZxFs3NsFlVSZVYknaMY7+81ovHvh/UAtd8om08RcCY55xkGQQSfeqTT6t7P9WSjBgwdSyupUEQGBEA7s98DjM2a7Xk0XVlh4JpWv6pF0tl1JJXBuPsVukuWUbhAJ7Eex4pnxS7bTdabS3LN5TDB3AKMP7gtKeCOT7jmksvbKQfMZiJZlj5mPymTwAoM8nc3oKheJuGuMw35Od5l5AjP0iI9hWagnL4FrlRO0Gut+VeW4AGa2qowDfMouc85JYegwOKiPp0JZ48pIBVNxLGZEqWHWJVp49KiKpgwcSJE88wY7xn9fekyYBJ9BNTwp2mVvRP0VmCu+NhYQlzzFVt6kK8KJjAyPbtVbdTJ9Aft+tWt3RXBYDMegvG0jO5VMAsROFY4GM0zqdLEACIRWMtnqjqKnIncsAD5SDnJqU92GVlOXNO6xuUieJET9Jq38N8DuXVVktu6s5QFQACwAbaHPSHjcdpzAnjNPmPw+5LAAIug3XPUQXUgJJg3FGMCYk9qOfsFEzpJP2wPpk/zJpy3p2YM39kSxPp6555qbd0yK6QwdGCEhJU+jp1iQ0hhPHfirjwZGW+WsKVCHcp80KwVb4UMzyIAwCR9YpKdLRFGUpKk+IMTcYsSTPJO4+gBI5gQPtUarraICiiipAUUUUAURS0UAlJXVFAaXX+AraLhrg6L3lEqyupItl5DDByAPvWdatj4PcH4SG/8AykLBysWn5BxHIxnNZAruMKMnAA/kBVIybbslrSOKuPBrBfcAjsAo3bWVSB5icbsHuO/IMYqr8homMDFWfgqnzrUHllGCRhmgiY6T71M9ohFi9/yNPacWw1zzr4tuxDra6bInZG1rnTKk9OGIUkAjvxLTOmisuGJe473b8yWLXB/CcscmFLAzw1087qf0VpHFvSsN9u49+CJJBsMHBXAksvmJwP6zjtXRZri6YsgYXfxC3ERleRcvj5ACTcKmGAXMovpVo9GciTo9XcW74gE3ALeeGBI2m7qlUqQOdwWf8jepprVWpRWuTA3CdyjICiPcSD+lTvHo0+o1VuCu0O7TIDG9qbU3Npyw6YBGAFnG6qK9qwUEBTud8meBs7Dj/nvWUlbtFojfiyKrJ2G2DHOZxkR96Yu6Jbd1YdbklTIBKZIkNIG4iYIHvTfiWo3bcCYzHftMetd+C3dt1DJXqxHvgff096JNIuXdzTRtC21ZmD7jAJxdB6YwpgH16WjkVs/hvxZbCEPh2u3Gny5cjdAy4kDBiWqme+6B5uPIDEHfagfxYJIAJbJgkHB9qt9H4X5oRnZidzAzljDsPygyYHpzXX6CnkfLqv4M54vtFSNz4f8AF1u3bC3bbseszusmRuZhg3ZBjt9q86+PNHb1dy9fG/ctuVWNMBIBPUyXSWgZ4PpV2niGtW40ajp3FQvkYAJIC7lsk8ACT+9c6vxfVsl4P8vl3RJt3xIIIXPkQYyTxP8Adryc2dubr3OhKlVHnGssW0e9siBbtEFLvSGAtGYCw5JDYMCTzMTS6x3a8WcEOXJbmd05POWn95qyv33v7r7+VNtVyGVHwFtptUHqIAX1gA8xUG1pXu3FCgkkkxO4qJyW9Mnk+tdME7Iky0viz+EtFW6lcgyoJI33yN3WQCRGCPy4kZMHxDTi3dZDjYzKJYGCGHJAEmPb3gTV/pfhu69g3n3IGLRKsQChVd9wKDtADntMEwPXV3bvilnUppkg6fZKHYiIbKgAne6FpC+oLT2NOMvBa47s8+1YR0Vw5drdpAQ2zLG6+5VKmSBO6TJO48V3q9O9y3bEK220q7hwC7nYGbaCDyvUTlYGIrfajx7WWrF4WwLmSxdrSbRaQQG2m2sk7vaAOBmIfw/4zataBtO877pSGBTaMhgTuYGSM8Tn7VvDDydJHNlyKMOTezz/AE1+8tnoEIHlWA6t5ERE5G0Ht25ps3ryW2VlVrcsnUA2xzDFlYGQ8CJzgsO9Wnh2luJp3uK5327+zyVk3CdnU425KiCDHvULR3rNq242b7lxbtuQTKSEVcfKRIYyJOSOInJqm9G3aRAu2tgSVKkoGJIYEhm3IwJ7bSkERj95vhzJLlipeD5cktuuFhGDgiSzQwgkCagXLbdIKtlZWQRIkiV9RIYT7H0p63f2XZ8tYLA7GAlALk7ZgbTj0wDx2qJK0QV2rned3M5pmn9ZG9o4k4nd39QM00FnitV0VOaK6dSDBEUqWmbgE/QE4qQSNBoTd3GQAkTMzmYiB7fuKk29EBJYMQAflxB7SSpxM47+opfCEjfOD0x+81feH6WwSPOuFQ6xPVCsbpXfAGQFWc/2uD2zk2SVWt8NROJzkRetXYywhvLXnp9sQe4qJqvCGRFcxDglRIkgEgkrMjKn9K0Wit6ZmCuRCqomLm52a4CTtU9lZl/y+tQvGvL8tRbInuAbhjqPJfjsYGMzyTUK1oizOXLBBIIyCQeDkY5GKK9I8H/oj1mpsWr6Ppgl5FdQz3A0OJEgWyAYPrSVfkTRQ+H2z+GWGC/9QZBMf+y//n9KywYgyDBHBH+hrXaLWf8AT3LRt3Dc8wtiyXglYAVl+RuZ9pHesxfRVuEKGAHAcDcMZ3DjmapCW2iX0hq0sn39yB78mrbQ6wDaLVsK28EPuO7pgr3gEZyI5pptBtVy2GQxtImTMESDAj71yqYP8OfeD2nHvMj9KvorZpdHp7G3cNLdbywW3jWbSB3MBMccDNJY12nt/wBVZvJiF/6gNtkyds2+n7d4PIFVVnUFCWt2ipOJI3wpORlY5jNWuju6i6A/l22mRm3Z7NHBAPaplnko7r6L9zXFCEpXu/r+l0dXfiBna+7qzWm3MV3BXQ3Lts7rNwD+GZ5ABU7RuBpU0TXhbOnvNcRriplmV7Zu7VHm21DbTMiRIONs5AbteEM4vs4FksAWckJYtILlvLBByWUqqiSxRoE5p7wLU2pu2NPbLW/LBa4VH4i+V1Fg8SfKt+ltZ9WLGIaatnM/xOvczviLdQkzg95k+s0/p99u/b3AqejDBlBUxBMQSvea58W0ZDAkOB6FNpz9/wD7pL2ubUXVd2MgIuTJARQIWBgSDA9/vVTQ217xSyUMuci4CC7tkMoUjoickD+7P1q6sX1a0NvE4AgphswD2PuP15rIyNpZ95C+apL7QJLgwdqk8gT6HHFX+kdmX80GO35u8gCJz2FZYsscMmzu9FjU5P4E+9pCtsHy7jC4S7KLQJ6WJkMdCROBycZ5FMjVhbFwXLdtc9CXLVvzWJknap0cMDEgAgwORVbpzcVQbdpmKhwx8m2VXqB6p05LL0n/ALh7gxF0RDsCjNtVZIskhekE/NppXtMATHfmvPclbZg07M4vmHzGtXgAg815dEDMWUny7YwYJTpzBX2ESPg0ML90LcCH8PeUkSdw6ZUbQZmBn2qk1WXcrtAk/L8sTPTPb2q8+BB/HceunvD5wn5ZiTyMDHevUSpGd7NR8Y2Ha/ZGntiW02QriMAksSuCQBMc8cmqpPDNQlosES8trcXG4C6oE9bW2XcFGROY6pipfxKzJekFlPlWohfKMNaEwF7HOe9RBrL6XCpuakHZbb+sIBMNIcR1Hc5EH70U77Kzjsf1Ph17ybYvN5UoQbYaXEPC7kGUUynzD0gYpptGLVt1uQlxBZIDMomEALDPHXbzwZkU/o/GNZDi7cvnajbYbpUjaUZRI2kOEiAOBFSfivS3L8OOtjp7BYl1JJZLLEs7MIPScfv69OBpt6s5szaS3RUafQ3U33VW5ctC7cc+XuAAe2Dva6kFBtdD8wHY1kb1vbAHbiP/ABWj+JPGdTbsW9NIS0NjwmyWKIqSzoZaGVhB/srzAim0GqtkMb29mxtgj1XncDiN3HeKynCskn+Zpim3jiMJ5kqG2qdp271A6QW4LDJncJ5xHandDdy4YgTbcFtity68zETkbvdRTTgF1ADEkGFHOZIGfsfua50+oCAsGO4yAIBgRySfUwPt3rJr2Nr0RWQeaAZI3AH/ALoMR2itBYu2tiBLQBAmSQwYkrz0zHT3J5PqZp9SwdjdJyWBMDaCx6mxJ/NOf5cVbP49qLjNuYPMNBRMZHykjoyx4jk+tS+kQQ7yBjlVmQZ74n9snFXfw94TdKhzZ3Kw6DuVY+YHdIJKHcCYmApwZqmWWJbacAFiASBIiWPYTAqw8HYlG67h2Wjt632rBkqu1htUhbYP0PYCji3oi6Lfx7ws6bbHlKzqSwtuzGO870UKPTbNZ/T2wbigkbSwB3PsABYTLxCj+9GOYpzSm65bfdZ+n8zu2J+UFpPNSreiHl7iUO5yplbjMgQdTdGNsODn+wI4Iqt8ewVwtlZYOoKMAIbqnJDLHYbeexI9aauIGEYHqZ9+fbH8qs7F1w8oxABWXCSBskK8QSIUE/rTfic7AWIbd3ghlCCFnsAwYHIzsEHmXLdAj6bx7UIoRNTqFVRAUXbgCgcAANgDiKKr04pKtxRNkvSaxFDK4jGNkfMCmSZ52i59Nx9ajPbJZ/NBLjJ6gDMcmQZzE/cd8MpqdrggA7TIByD3yO4xTq3Whyo6TG87cCZA+nLVHGnolEi5aUhvLIVAAQC2ZAAMYBOS2I/lNWljw/esopIUDcQZEn7SMz+lVtpHb5txYDG70BIUAN9K9K0Hgl3yUDlQNoIBZQcqCD837UbpGU5UZNvDHtqZDLuHrEgt3xxI/auNBo7BXruOGhukWlYDqwQxvISY9u8ZrWa/QbFKypljBBBIgj+y55nv6fWs5qbgUx+Gt3I/MwvTMifkugY447VSUi2LbF8Zttet+VYul/KtQum2hHJV1D3LaqzC6YRwclxtxuWDVN8J3Aty6TsP/TthzCn+LZ5Mj+faousukXNwVFMq6hSYtkADG4lgZUGCZBHamr2oZyWYgsSSTMkk5JJIyZ7+9bctDh2PeL60XGHQgUMT0SCAWJiSSPzRx+VfeWS4G2FXlTulp4EqcxE54780acDePMPTEnYRPyyIJETMfvVn4F4x+GZz5Nm+HXaBc/LP5gQOf9qo5GkIRum6F1WotyegdQfqJPLENuAngQQJ5mTW/wDBrSNp1YdIMkJkx2gHa0iRWE88Mo3FyAL0naCSN1vg4zGZJxgd69E8JadMrbS0lsYBnceRsMHjE1x+p6SNMWX7JtkJdLpXS3/DV7m4g2xchpJgyPw0ZIXAJqIl3SFmHliywQgTDsrAkMTt0sHGOexz3qLcsBvMRrTArcfqljO64SMQCIkZ9+1VKeEPJi0WDCUbr+XO0hYk4zHPrXMlFumQ5XshW/hjUXVZ7Nm69qTDBCRA9WAgx3qw+DLao28kAi1fElVb8rECGMD685rf/CPj9jTeGtp72oCXUXUL5e1pO6dpiJHqPrXmFpwbDAESrZHpJEf616cpfdRnHsvfE/EEW8rqbTxbtYBYrJsFTM53AmccED0p1Piy2tu5bayt1Lqg7Xct5bkEyhMlWEgbjnH1rLjapDOhYEMBkgTEAz7EjHtVhc11lLKXG8NtQZHmefqhuYL/AItoOZgenas45KLSVmhveLm5bW01kW7dq3IAYqNwKkhlGC5hxuieY4q7FoXXsFlAQ2rEkqfzadBIgwfm5Paomp+F3t6dWNw3d0EoqAAA9M7mglhv9I5zXPiIW2tlSASbNmCpIyNOBLCcnHp6V24U5Ov72cmaVRv+9MzH9K6Whdtm1ldgAIKwGLs7BlEmdrL6ViLK4/8AIrW+J6Vr2kBaCQbRUtuBUG2skbREEi4Or1McYrwlpFHQpJUZnM8Fvl45xTMuFKvCLenfJPfllE9w44OIAwcTOfvNNMJq+1YVmUKiLx+bpPV67v8AxVnobukS2vmaAXrgkFzqLqIxJJEIh9IHPae9YxmvJs0/BnvC7atKkgE/LIkScZyOxP3iprppyCuVMfMSMCMAnv8AlzV5Zu2OsnQachj5gD3byhAAF2IwcFpJLZPr2Ahw6mx1keH27TBei6j6h4aQEmbsATGc88VWdPyNozhuJbN0eYhBUQUIVGMz0iDKjOBHbOILvg2ptiVLqZU4JZO2RuIgfWqnxTUO93dcUSMZna23HrJBjkGoivBkYq8CGafTahOLfEZb82QpiQcdwMcEzni40DL5b7bN24xa9EXHVAhRRJhoJAYk4z0g84zngqjI3DiQCWzECAAvNXdkKAXK2yRu6WWRnasgzkjcxgZBE8VlLbJI+pvbWdbdvyQYVk3ljK7laS2e7SPeKh+IXWZSDBEdgAelQokgZACwPTMcmrDy4clkVTJ6ChABMiIkEbTMDtFHiWohLiISU6jB+VgMpKHjC+p7embfIqYswO88fyyM0Vb6bwe4VBGnLT+beBOfTzBRWlr3BDtIsNPI4afpAC4mTgnsCTGKl+HFilxRctohKsfMLQxQPG0BSCckZ/tAcE1XagCcT96cTWOLZt722TOzcdkyDO3jsP0FUkm1ovFryWfhlom4kGScSCRBYHuRzNeleGqGtDc0kA/MZ9OP0H6Vj/gbwg6tx5LJ5lshyjHaelp6R3r1vwb4RKggufvjken6VhL1GNS4N7M5xszo8Mtwd3ME8gDkEY21n9SNrQuoa0snoF9rf5myFVCB+X9D649S1vgXlWmJuhVAJJJgADuSa8f8Z1ema6SfNu/31uJbU5BwrWmJGeao5xm+JbFFxKzxXwc7PNsuLqG4VaSnmI7FmUPcIXzAygkPAEhhAjNUtsCQ0gj2GY5zEffipt/xEkBB02VnYrBLnU2SXMDcxKgboHSAI9etD4oUGbaPG2CwBjYWI9z8xBn0HpW0rUSy7I2mtq24BLrNHTtjEDJYbCSv0iPWplrwVyG603COktbGDIJLFoWIHPM+xrrSeKtaZmW2nUoEehVgwYHmZBkfKQYIIxVp4lobrr5rNbabNv5Dt4UdG1VALgA5gg+pNZ82S9DFvUFkVlayhUuQHuem0g7f0meftWv0GpHkAsA24t8rAg9ZOG8uJ7EiM1jhdVbe7B3C4D0CRhR27wee2a0/gt1WtrAgS0ErAA3tPTtJHb9/WiwvK6R53+SyyhhVe/8Apka7a2u1y6s+YzrDKtwgZVMtbxIiIMiBMVA/F2RdabI+cyeFJ/w+TKie0U34gd5cEFwHaAIABLEH/wBs+vryZpV8KsXQMtZZmMhizDBJA6bIiB6cyOO3LLGotp+534ZXCL/JDGq0beexAibkARHcjggEccECpXjFlvJJ2KgWJK7paSOdzH9q0Xgvw/Gnt3iJ6laSMEC4VJ2xxA4qz+KPhzytDfcLkBCTMz/EHH61Wc3yr2N4tUeU6m3Ee+T7do/QA/ejxLRC3IIvIsdPmAKxwD9O/b1FS9SohZxGDjvz6+4qL4jdWCEdio+XcVDcHnbPcnFaQm2yzVGrsay2ECrdsuzK24Rencdx3Dp2wByD3zU/X60W7ViVDk6e0BJDQRbUdx047e9Q9I1k2lW01zdKsWdc7QvUFIYLEk425x1er3xLt2aYrug2ViQFxtUYj6Hmu+WR44OS8fycaxqb4vqzNajxm0VZJVZVFgDgoTOY45j6mq5XRhCkEjvPbPYj6VFvL1H6mpGitSCMj3gmBxwKpLK5U2zWONQtItfDtDbuKz3XSUHSjMy7ueCFMQB9ZjHpGa2A1wMpYBiFhsCJjPfiJ96e/BIVBN1VK9iMGctEnEGB7zU/w3wdriFtsqCM/YHMe1YznRZdlZrUAW1IB6IMjjcOc/WoHAIH35jBmZ/5zWm+JNHsGmf5d1gTmM9Yj9ZFUN1UxukAxwd20HnjIM5ipxyuNkyWym12juM75DQW2jzELEA8BN277R2PpTK+FXzkWLxk7RFt8kYjjmRxUrX6YjUXAgYMLhySoAkFiTP3IPp9asNOrsonW20IBAUvbGJOMsO4Bz/a/XV5HFGdEfwuwwIlWC5+YEdwRPvzWg0lgSpIVhOVlhIg9x2+81S+EyzmW3EbhIUAEDbBx9P51odIw3RuCllZBPfdBj34Ux7VbtlfBNv+H7zK2wgHMFiDyZ6pjkCPaoXjOkt7H8tXHS87gIAhtsZJ/WvQr3iun02mU3NQRvZlDB2J3WwCZgEzMc9zWQ8e8btsIN19txDG647AhpYdJHEng981amiq2eTFR6D9qKnITHDfqKK0LDr6WYjPt3+9a3WfByfhtPcXpZrSF5YKCzAEnIPr64qT4P8AE2nDIPKAsq6sbYUCWHJmZJmeTxHpUz4/+N7OqVrNndbtEKcDkqeCJ4/2rxcuX1GScVFNU9/A7IwhFbMRYsLbcMjdSN8yt6ehEVuPH9Let21C3LktcCRuknpLD5STyKymi0e3TDU3Wf8ADrdKW1XaZusoL4LDaIVJMGYHpVn8V/0g2tTda5bsOAwtjZcYbQbZY7hs7ndH2rpzYcjkmlbM4OFbO7zvsZL7XLqoQIQl1HSzdRxxtJPoJPapWvuslu3At27e0gXWsIwYAEgsTbJknYoY4JZZPes1454/YuR5SuMRBAUe/wCcz3rU+Cf0i6SzZU3NN5moGNrAG2EAxtYkmScnpH7TWVZo8Z44te6uiU1G1Zj9TdR+o3FJZsqFCqAqxPSAO3AFPanSiyzo6SVMclYnORHoRVj8RfG9rWOs6e3ZTBby1Bfchbb1ExBDCRHbvVlqvjjRPpDpxo0DlQpv7EFwwQZ3czjmuxLLNffVfMxbSeig8N1qWWUsbRDiCfLS+U55S4sAmexqx1XxBcU2hKRs3W18i3a2bhuDqigrmZB5PVxOavx7S6Oytk2bxutcQPcWIFsn8m78zD6VVW/ELYcNtOIx9o5qHiXhBO+zRp4XeC5RipDwNxgbwADHpjPrAq68KN+2OpABiN2TF3KsTB9z/pUq3/S7YFtU/AkwoXcbi5I5xsNceDfHmmu3QtzTCxaY9TAtciAY6QomeK5MOX18HfBfVFs2DBljxn0RvEvAdQ7h7CC4pAOFDDqXI6kUkzuPfkVH+HtKbt8JdvppmVJtyiFTvAYrM/NteYyeRgirzSf0wPZlF0SsowDvZSR//MxWE+IfFLZuHyULqQsOyFDJEsNvsxI9wBVox9TkT+0STftWv12WjHHDS6R6N8P/ANJQ0yDT3rPmraUANaKkk7maSCQO/b098Vnj39Jmoe09i9YUW7+4rkeYq78AqDj5SMjPNef6Tx3a912soTcQKAgCKhWIYLtOcdomTM0zrvFjdK9BULwBxJiTO3vtX9BW6xS5bRDcfBaa/V3NqsbZVCWUEkA7re3ev1G5Zn1rhrjMm4I5QFgYcFhsUMx28gAMOoiM1WJ4iQZ2EjIgkwQx6hIzBzPfJqf8N30N9BfS41p2CuqfOQxHE95Aq69OvYq8jNd8MLqdWk2baFVm2vmahUIZVUsSCsxDKB9KsE8M1F/y0u27dlbVuN63rblgiqSdpYdXWuJ7H0rJa/WadbQt2LV6Gffc3gEypZV2MADt2NJB7/TLPinj58ybSM6/h1sg3rdvcOgBioUQGBkBstGZmoniySuKen+X/SsWk7Hv/S/NuOLLbgGABYbWhjE7BuMScxMVY/Bvw9d1rFLISQpfrJUFQwUwQPUjt61kP/XnBQrAZIjcFbgk5nnJOCOMVK8M8fNq6Gsu+nBQoSHacqRJKxOYPESBipxYpx/EaTmmtHo1/wCC9SpvW28kBFts53mOrpBG1ScRJBA5BzioF7x2/atmzbUKEC2nJ2klwkGBPM78/T2rGaj4x1jJdtfiGa3dneCFO+SCSWI3Sdqk5zn1MwNN4xdRVVQIVtynMhpBkGcfKP09hU5MFrRSMkuz1P4p1S37WmQ2gt9QFdWe0tvNsxEXCQCWkEwOk1iNRobqv5TJsuEcMQvIkEkmAMTJxUF/iJ3gtbtKyzDBWbk8GW+US2PefrXXPGbxMljO0LyflA2xk8QTjjJrLHgyRVaLuUWaTxPRXXuajV2FPkBlaLmwNJC9MSZgEnB+WOJAqr8L1l0MVs2E38MAHLHaHLSpf03TAHFQ3+Ib5G0kEZBETOABOcwAAPYU3ovH7lq4twAF1ZmLGQz79sh2Blhg/wDc3rWscc6akkVk4+DRfC2nc3TuXaFVyenpXcJWcEmdsZmalam1tQOW2xDk7QxG47R0sY796ox8Yt3s2zhQep/yznn0MfamX+KWJJFpAD2kkfvVXHK30Puk/Tae0/D3Se4VAcnA/PxJqy1Wjt6c3EKvv8sj+IptnqhgdrXAfbj7ZrKWfH7iPuQbJYFtpjcAwYKewEqKna74s1F67vuMzNEdR6tuYBaBODEnMfaujizMu9R4JqNxIsXADBHQ/BAIOD3GfvRTNv4+1YAG5sAAdR4AgfsBSVHAkzCuAeK4v3M8U3AptwK1a2ReiVvYrMHYDEwdsntMRNIlyOw/b/alD/w47T6j29pPb/hpq1t7x+tSyETFug+g/T/autw9v+fauVCT2+omnejvH0qoG2dfb9abe9TxdcTTBZPX9RUkHF27XAu0PcFIHFCyJNvUH1/nVjZ8QI747GG/3qt01xatNPqUCQVkevQP3jNSjSBITXk/2j9FJFN6jXT6j7NT6eI2gOke2QGAGO3rUa54hgowGcyAVP6Dv96rI1bVdkG/qG9DH+GB9aiXLp9/0ipl3U2zIyeI6gAP8uagPeB/25/mKhHOwF0+9PW9Qw9Y/aoovfSu0v8Accj2qwJo1bn+1PtNNXLxP5T9YoOtIzgz7U02qPo386siGNM2Z2j9Af500T7fsKGvVwblQwdTRNcb6BcqAd7jQWNcm570m6gFJoBrndRuoBwGlBNN76N3vQD280pc0yGomgHwxopjdRQHTVyaKKlkI6Xii2aKKhgdWnD2paKICEYP2pp+KSigODxSNRRQkSaSaKKIsh6MVw1FFSyfBya4ooqEUFFKaKKkCUpNFFADGuaKKgBXVJRQCGkoooApRRRQCUUUUAUUUUAUUUV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012" name="AutoShape 4" descr="data:image/jpeg;base64,/9j/4AAQSkZJRgABAQAAAQABAAD/2wCEAAkGBxQSEhUUEhQVFBQUFhcXFxUXFxcWFhcYFBUXFhgXFxUYHCggGBolHBUUITEhJSkrLi4uFx8zODMsNygtLisBCgoKDg0OGxAQGywkHyQsLDQsMCwsLCwsLCwsLCwwLCwsLCwsLCwsLCwsLCwsLCwsLCwsLCwsLCwsLCwsLCwsLP/AABEIAMIBAwMBIgACEQEDEQH/xAAbAAABBQEBAAAAAAAAAAAAAAAAAQMEBQYCB//EAD8QAAIBAwMCBAQEAgkDBAMAAAECEQADIQQSMSJBBRNRYQYycYEUQpGhI7EHM1JicoLB0fAkkuEVQ7LxU4OT/8QAGQEBAAMBAQAAAAAAAAAAAAAAAAECAwQF/8QALBEAAgICAgECAwgDAAAAAAAAAAECEQMhEjFBBFFxgZETIjJhobHR8AXB4f/aAAwDAQACEQMRAD8A8YoopasBKKU0lQAoiiigCiiigCiiigEiilooApKWigEopaKASiKWigEopaKASilpKAKSlooApKWigCKIoooApKWigEoNLFJQCRRS0UB1RRS1IEopaSoAtFFKVwD6kj3xH7Z/Y0AlJXTLGD6A8g8gEcexpKASilooBKKWkoAooooAooooAooooAooooBKKU0UAlFFFAFFFFAFFFFAFFFFAFFFJQC0UlFAd0lFFSAoopagBThHSP8AE38l/wB64FWQ0lx9MhRHdVvXgdqswX+HpjmBif8AShBAvjP+Vf8A4LTZqf4whW4AZkWdPgiCP+mtGI+9QKEgKKKKAKKKKAKKWigEooooApKWkigCiiigCig0UAlFLRNAJRRRQBRRRQBRNFFAFFFFAJRSzRQC0tFFAFFFKKAK9A+E9Zc01pbA3ea91nexvCLsdbKKb26IdfLZgqnf1ZKiQ1J4FoT5Au2AH1O9wFPzqiBCTp1iGufxOfmH5FJ6hO8N8a06vA0QJaFl9Q7FG3kboCLLcYk8VEm10ivZX/H2pF3W3LizDBBJMkm0i2WJP+K0w+1ZytP8R2hc/EMqMgs3mksQQTcuFGCmAclVaIMQc5E5mKJkoQUUtO6fTPcO22juQCSEVmIA5MKDgSM+9SBmip6eDagzGnvmOYtXMfXpxTtn4f1TmF019iewtOT9hFRZJV0V2yxg4jH6etc1IEopaKA5opaKASkNLRFAJRS0lAFFFFAFJS0lAFFFFABoop8okdJMhJbdtUBt8dOZcbSMYMyeBQDKAd5A9hJ/SRP60kUE0oY9qAsNJ4YroGOp09smeh2uBhBIztQjMTz3oqtopsEldJcK7wjFc5AJA25MkcRzmuVKQZ3bu0RHBiSfeMek08b9xkgA7BzAMZOCx4nMUxasFpj8qljkDA55OfpzUfEHdtre07g26cEREY5n/mad0ZtZFwMBBIZYJkK0LBxDNsluwBgHioddFSOQRwc+hEg/Qgg/ejQssbpH4ezGf4t/1wdumq18J1H4u6iXgxuKQw1CiWAQiTqZIDoBzcMMO5fC1E0Hhpu6e2xYW7a3rwe63C7k05CgTLuYMKPvABIdvX/lt2VW3ZLqSDctm5dKMIa9tMk5wnyicSZY28lHsmeP6oLd1traQibwFOC1xtTb3XTzJJyP7qqJ71lWNar4gXf+MuH5ldrLe+zV2/Lb/sBT/wDUPWsnUExFqx8BcjUWoIBLoMgspBYSGVcsvqBzVcBUzwgHzrUTPmJEGDO4RB7H37UZJqEvPtAhSAq82SeNVMcdz+o6ak6rx2/+HfTSot2zcYRZIYt+IDfNHTkk9uIrhASBMxsEQ20QNV6A8bpgdj1Vz4mibLkAg7bpJ8xsnzx27/TueqsbLJtGY8fvF9Tec8vcdjxyzSTj3NV9XHivh7Tcu7k2+a67SwFzpXeW2f2e09zgVFs6AFSzXbS9JIBYFidrMFIHBO2M9yo7iruaSCTZBoinBaMwBJicdWInt6Dn0gzS2LO4xIGCZPsCf17ferWRQ1SVJbTf3lz9cfUAE0w60uwcUU707Yzvn227YPvMzFNGpA/pdFcuf1aO8c7VJj6wKb/DtBbadqmC0HaDjBPE5GPeuFuEcEj6EjkEfyJH3rmajYOitIRTn4p9uzcdu4Nt5EgEAx/mb9TTaEziZOMTJ3YjHMzEe9Ngct6ZmKqFMuJWYWQJyC0COls+xpZUAggEx83Vg5wIMemcjH6x29/0+ntSsI9MemR9iOaAtdXrrBCLbtMqKF3Swm443bnODskMBtBIG2eTUTU6sPEW1XagQR7AQxgCX+Ylu88CKiUVCiibFiu71kqYPoDj+8J/WuGac/ygDPoBgfQUO5JJPJMn6mrECTRH7c+2Yz9yP1roOROeRB/Wf9BXIY/rg++Z/wBB+lAFJS0UBPbWL1hU2K4TpV7kAoPduqSN2Zg8QMVxdvhgkBAyArITLhiTucknc43beBhR3E1HIrmnFEWdAVf6NtKtkNc0732LkFmutaCqFXaqhC0/m5GMfSs/Vz4fckKu0byV2EpbAJ3qQGuEhlWA8sCD2kCayyx5Kt/JtfsXi6J737S21tC217TtqNSUxtvKoWxta02dp2kSplTGRwRE1HhoQC7aPm2tyg3OGRiflvWubTE8ZKmMM3Zq/dZLNoqzIfN1GVYjGzTTBB4q8+HNGbDNqL5YbUDmyAouXEaNq3ZB2JcaFC/M4JMBZatEmZSYz4zpwh1wM+Zdd3AJIC211qbSR3LkyJ4Cg8PWXu2CszGCBEyczkeox+4rT/FKk6nWvMhwWU8fLrLSFTj8rKVHsq1SabQ3LzIi5ZiFUFu7GBk8ZP71OyY9HGi2TBLAGRIiRKx7Dbu59vU11p7A85ULdJYAsM4JiYXJxmBVh4t4Je0F8Wr20XF2PKkOoBAYEkAzHcQeO9QdO5F9CQ0h1nPVIYcTwfT0qvkt4NQgJUAeX8pUbkg41Pck4Md+NuOa612mO1pKAN53CCVi6Ixule3MQDBpTaDWyyzCo0ksoInVAgAbgdsyP8We9SrmlDlwGYyL6Ese73JzBO6DJPqQDVYY5ZJVBWysskYK5OjF+MD+LcODuPvKwRxP0/Q0xpLZZxFs3NsFlVSZVYknaMY7+81ovHvh/UAtd8om08RcCY55xkGQQSfeqTT6t7P9WSjBgwdSyupUEQGBEA7s98DjM2a7Xk0XVlh4JpWv6pF0tl1JJXBuPsVukuWUbhAJ7Eex4pnxS7bTdabS3LN5TDB3AKMP7gtKeCOT7jmksvbKQfMZiJZlj5mPymTwAoM8nc3oKheJuGuMw35Od5l5AjP0iI9hWagnL4FrlRO0Gut+VeW4AGa2qowDfMouc85JYegwOKiPp0JZ48pIBVNxLGZEqWHWJVp49KiKpgwcSJE88wY7xn9fekyYBJ9BNTwp2mVvRP0VmCu+NhYQlzzFVt6kK8KJjAyPbtVbdTJ9Aft+tWt3RXBYDMegvG0jO5VMAsROFY4GM0zqdLEACIRWMtnqjqKnIncsAD5SDnJqU92GVlOXNO6xuUieJET9Jq38N8DuXVVktu6s5QFQACwAbaHPSHjcdpzAnjNPmPw+5LAAIug3XPUQXUgJJg3FGMCYk9qOfsFEzpJP2wPpk/zJpy3p2YM39kSxPp6555qbd0yK6QwdGCEhJU+jp1iQ0hhPHfirjwZGW+WsKVCHcp80KwVb4UMzyIAwCR9YpKdLRFGUpKk+IMTcYsSTPJO4+gBI5gQPtUarraICiiipAUUUUAURS0UAlJXVFAaXX+AraLhrg6L3lEqyupItl5DDByAPvWdatj4PcH4SG/8AykLBysWn5BxHIxnNZAruMKMnAA/kBVIybbslrSOKuPBrBfcAjsAo3bWVSB5icbsHuO/IMYqr8homMDFWfgqnzrUHllGCRhmgiY6T71M9ohFi9/yNPacWw1zzr4tuxDra6bInZG1rnTKk9OGIUkAjvxLTOmisuGJe473b8yWLXB/CcscmFLAzw1087qf0VpHFvSsN9u49+CJJBsMHBXAksvmJwP6zjtXRZri6YsgYXfxC3ERleRcvj5ACTcKmGAXMovpVo9GciTo9XcW74gE3ALeeGBI2m7qlUqQOdwWf8jepprVWpRWuTA3CdyjICiPcSD+lTvHo0+o1VuCu0O7TIDG9qbU3Npyw6YBGAFnG6qK9qwUEBTud8meBs7Dj/nvWUlbtFojfiyKrJ2G2DHOZxkR96Yu6Jbd1YdbklTIBKZIkNIG4iYIHvTfiWo3bcCYzHftMetd+C3dt1DJXqxHvgff096JNIuXdzTRtC21ZmD7jAJxdB6YwpgH16WjkVs/hvxZbCEPh2u3Gny5cjdAy4kDBiWqme+6B5uPIDEHfagfxYJIAJbJgkHB9qt9H4X5oRnZidzAzljDsPygyYHpzXX6CnkfLqv4M54vtFSNz4f8AF1u3bC3bbseszusmRuZhg3ZBjt9q86+PNHb1dy9fG/ctuVWNMBIBPUyXSWgZ4PpV2niGtW40ajp3FQvkYAJIC7lsk8ACT+9c6vxfVsl4P8vl3RJt3xIIIXPkQYyTxP8Adryc2dubr3OhKlVHnGssW0e9siBbtEFLvSGAtGYCw5JDYMCTzMTS6x3a8WcEOXJbmd05POWn95qyv33v7r7+VNtVyGVHwFtptUHqIAX1gA8xUG1pXu3FCgkkkxO4qJyW9Mnk+tdME7Iky0viz+EtFW6lcgyoJI33yN3WQCRGCPy4kZMHxDTi3dZDjYzKJYGCGHJAEmPb3gTV/pfhu69g3n3IGLRKsQChVd9wKDtADntMEwPXV3bvilnUppkg6fZKHYiIbKgAne6FpC+oLT2NOMvBa47s8+1YR0Vw5drdpAQ2zLG6+5VKmSBO6TJO48V3q9O9y3bEK220q7hwC7nYGbaCDyvUTlYGIrfajx7WWrF4WwLmSxdrSbRaQQG2m2sk7vaAOBmIfw/4zataBtO877pSGBTaMhgTuYGSM8Tn7VvDDydJHNlyKMOTezz/AE1+8tnoEIHlWA6t5ERE5G0Ht25ps3ryW2VlVrcsnUA2xzDFlYGQ8CJzgsO9Wnh2luJp3uK5327+zyVk3CdnU425KiCDHvULR3rNq242b7lxbtuQTKSEVcfKRIYyJOSOInJqm9G3aRAu2tgSVKkoGJIYEhm3IwJ7bSkERj95vhzJLlipeD5cktuuFhGDgiSzQwgkCagXLbdIKtlZWQRIkiV9RIYT7H0p63f2XZ8tYLA7GAlALk7ZgbTj0wDx2qJK0QV2rned3M5pmn9ZG9o4k4nd39QM00FnitV0VOaK6dSDBEUqWmbgE/QE4qQSNBoTd3GQAkTMzmYiB7fuKk29EBJYMQAflxB7SSpxM47+opfCEjfOD0x+81feH6WwSPOuFQ6xPVCsbpXfAGQFWc/2uD2zk2SVWt8NROJzkRetXYywhvLXnp9sQe4qJqvCGRFcxDglRIkgEgkrMjKn9K0Wit6ZmCuRCqomLm52a4CTtU9lZl/y+tQvGvL8tRbInuAbhjqPJfjsYGMzyTUK1oizOXLBBIIyCQeDkY5GKK9I8H/oj1mpsWr6Ppgl5FdQz3A0OJEgWyAYPrSVfkTRQ+H2z+GWGC/9QZBMf+y//n9KywYgyDBHBH+hrXaLWf8AT3LRt3Dc8wtiyXglYAVl+RuZ9pHesxfRVuEKGAHAcDcMZ3DjmapCW2iX0hq0sn39yB78mrbQ6wDaLVsK28EPuO7pgr3gEZyI5pptBtVy2GQxtImTMESDAj71yqYP8OfeD2nHvMj9KvorZpdHp7G3cNLdbywW3jWbSB3MBMccDNJY12nt/wBVZvJiF/6gNtkyds2+n7d4PIFVVnUFCWt2ipOJI3wpORlY5jNWuju6i6A/l22mRm3Z7NHBAPaplnko7r6L9zXFCEpXu/r+l0dXfiBna+7qzWm3MV3BXQ3Lts7rNwD+GZ5ABU7RuBpU0TXhbOnvNcRriplmV7Zu7VHm21DbTMiRIONs5AbteEM4vs4FksAWckJYtILlvLBByWUqqiSxRoE5p7wLU2pu2NPbLW/LBa4VH4i+V1Fg8SfKt+ltZ9WLGIaatnM/xOvczviLdQkzg95k+s0/p99u/b3AqejDBlBUxBMQSvea58W0ZDAkOB6FNpz9/wD7pL2ubUXVd2MgIuTJARQIWBgSDA9/vVTQ217xSyUMuci4CC7tkMoUjoickD+7P1q6sX1a0NvE4AgphswD2PuP15rIyNpZ95C+apL7QJLgwdqk8gT6HHFX+kdmX80GO35u8gCJz2FZYsscMmzu9FjU5P4E+9pCtsHy7jC4S7KLQJ6WJkMdCROBycZ5FMjVhbFwXLdtc9CXLVvzWJknap0cMDEgAgwORVbpzcVQbdpmKhwx8m2VXqB6p05LL0n/ALh7gxF0RDsCjNtVZIskhekE/NppXtMATHfmvPclbZg07M4vmHzGtXgAg815dEDMWUny7YwYJTpzBX2ESPg0ML90LcCH8PeUkSdw6ZUbQZmBn2qk1WXcrtAk/L8sTPTPb2q8+BB/HceunvD5wn5ZiTyMDHevUSpGd7NR8Y2Ha/ZGntiW02QriMAksSuCQBMc8cmqpPDNQlosES8trcXG4C6oE9bW2XcFGROY6pipfxKzJekFlPlWohfKMNaEwF7HOe9RBrL6XCpuakHZbb+sIBMNIcR1Hc5EH70U77Kzjsf1Ph17ybYvN5UoQbYaXEPC7kGUUynzD0gYpptGLVt1uQlxBZIDMomEALDPHXbzwZkU/o/GNZDi7cvnajbYbpUjaUZRI2kOEiAOBFSfivS3L8OOtjp7BYl1JJZLLEs7MIPScfv69OBpt6s5szaS3RUafQ3U33VW5ctC7cc+XuAAe2Dva6kFBtdD8wHY1kb1vbAHbiP/ABWj+JPGdTbsW9NIS0NjwmyWKIqSzoZaGVhB/srzAim0GqtkMb29mxtgj1XncDiN3HeKynCskn+Zpim3jiMJ5kqG2qdp271A6QW4LDJncJ5xHandDdy4YgTbcFtity68zETkbvdRTTgF1ADEkGFHOZIGfsfua50+oCAsGO4yAIBgRySfUwPt3rJr2Nr0RWQeaAZI3AH/ALoMR2itBYu2tiBLQBAmSQwYkrz0zHT3J5PqZp9SwdjdJyWBMDaCx6mxJ/NOf5cVbP49qLjNuYPMNBRMZHykjoyx4jk+tS+kQQ7yBjlVmQZ74n9snFXfw94TdKhzZ3Kw6DuVY+YHdIJKHcCYmApwZqmWWJbacAFiASBIiWPYTAqw8HYlG67h2Wjt632rBkqu1htUhbYP0PYCji3oi6Lfx7ws6bbHlKzqSwtuzGO870UKPTbNZ/T2wbigkbSwB3PsABYTLxCj+9GOYpzSm65bfdZ+n8zu2J+UFpPNSreiHl7iUO5yplbjMgQdTdGNsODn+wI4Iqt8ewVwtlZYOoKMAIbqnJDLHYbeexI9aauIGEYHqZ9+fbH8qs7F1w8oxABWXCSBskK8QSIUE/rTfic7AWIbd3ghlCCFnsAwYHIzsEHmXLdAj6bx7UIoRNTqFVRAUXbgCgcAANgDiKKr04pKtxRNkvSaxFDK4jGNkfMCmSZ52i59Nx9ajPbJZ/NBLjJ6gDMcmQZzE/cd8MpqdrggA7TIByD3yO4xTq3Whyo6TG87cCZA+nLVHGnolEi5aUhvLIVAAQC2ZAAMYBOS2I/lNWljw/esopIUDcQZEn7SMz+lVtpHb5txYDG70BIUAN9K9K0Hgl3yUDlQNoIBZQcqCD837UbpGU5UZNvDHtqZDLuHrEgt3xxI/auNBo7BXruOGhukWlYDqwQxvISY9u8ZrWa/QbFKypljBBBIgj+y55nv6fWs5qbgUx+Gt3I/MwvTMifkugY447VSUi2LbF8Zttet+VYul/KtQum2hHJV1D3LaqzC6YRwclxtxuWDVN8J3Aty6TsP/TthzCn+LZ5Mj+faousukXNwVFMq6hSYtkADG4lgZUGCZBHamr2oZyWYgsSSTMkk5JJIyZ7+9bctDh2PeL60XGHQgUMT0SCAWJiSSPzRx+VfeWS4G2FXlTulp4EqcxE54780acDePMPTEnYRPyyIJETMfvVn4F4x+GZz5Nm+HXaBc/LP5gQOf9qo5GkIRum6F1WotyegdQfqJPLENuAngQQJ5mTW/wDBrSNp1YdIMkJkx2gHa0iRWE88Mo3FyAL0naCSN1vg4zGZJxgd69E8JadMrbS0lsYBnceRsMHjE1x+p6SNMWX7JtkJdLpXS3/DV7m4g2xchpJgyPw0ZIXAJqIl3SFmHliywQgTDsrAkMTt0sHGOexz3qLcsBvMRrTArcfqljO64SMQCIkZ9+1VKeEPJi0WDCUbr+XO0hYk4zHPrXMlFumQ5XshW/hjUXVZ7Nm69qTDBCRA9WAgx3qw+DLao28kAi1fElVb8rECGMD685rf/CPj9jTeGtp72oCXUXUL5e1pO6dpiJHqPrXmFpwbDAESrZHpJEf616cpfdRnHsvfE/EEW8rqbTxbtYBYrJsFTM53AmccED0p1Piy2tu5bayt1Lqg7Xct5bkEyhMlWEgbjnH1rLjapDOhYEMBkgTEAz7EjHtVhc11lLKXG8NtQZHmefqhuYL/AItoOZgenas45KLSVmhveLm5bW01kW7dq3IAYqNwKkhlGC5hxuieY4q7FoXXsFlAQ2rEkqfzadBIgwfm5Paomp+F3t6dWNw3d0EoqAAA9M7mglhv9I5zXPiIW2tlSASbNmCpIyNOBLCcnHp6V24U5Ov72cmaVRv+9MzH9K6Whdtm1ldgAIKwGLs7BlEmdrL6ViLK4/8AIrW+J6Vr2kBaCQbRUtuBUG2skbREEi4Or1McYrwlpFHQpJUZnM8Fvl45xTMuFKvCLenfJPfllE9w44OIAwcTOfvNNMJq+1YVmUKiLx+bpPV67v8AxVnobukS2vmaAXrgkFzqLqIxJJEIh9IHPae9YxmvJs0/BnvC7atKkgE/LIkScZyOxP3iprppyCuVMfMSMCMAnv8AlzV5Zu2OsnQachj5gD3byhAAF2IwcFpJLZPr2Ahw6mx1keH27TBei6j6h4aQEmbsATGc88VWdPyNozhuJbN0eYhBUQUIVGMz0iDKjOBHbOILvg2ptiVLqZU4JZO2RuIgfWqnxTUO93dcUSMZna23HrJBjkGoivBkYq8CGafTahOLfEZb82QpiQcdwMcEzni40DL5b7bN24xa9EXHVAhRRJhoJAYk4z0g84zngqjI3DiQCWzECAAvNXdkKAXK2yRu6WWRnasgzkjcxgZBE8VlLbJI+pvbWdbdvyQYVk3ljK7laS2e7SPeKh+IXWZSDBEdgAelQokgZACwPTMcmrDy4clkVTJ6ChABMiIkEbTMDtFHiWohLiISU6jB+VgMpKHjC+p7embfIqYswO88fyyM0Vb6bwe4VBGnLT+beBOfTzBRWlr3BDtIsNPI4afpAC4mTgnsCTGKl+HFilxRctohKsfMLQxQPG0BSCckZ/tAcE1XagCcT96cTWOLZt722TOzcdkyDO3jsP0FUkm1ovFryWfhlom4kGScSCRBYHuRzNeleGqGtDc0kA/MZ9OP0H6Vj/gbwg6tx5LJ5lshyjHaelp6R3r1vwb4RKggufvjken6VhL1GNS4N7M5xszo8Mtwd3ME8gDkEY21n9SNrQuoa0snoF9rf5myFVCB+X9D649S1vgXlWmJuhVAJJJgADuSa8f8Z1ema6SfNu/31uJbU5BwrWmJGeao5xm+JbFFxKzxXwc7PNsuLqG4VaSnmI7FmUPcIXzAygkPAEhhAjNUtsCQ0gj2GY5zEffipt/xEkBB02VnYrBLnU2SXMDcxKgboHSAI9etD4oUGbaPG2CwBjYWI9z8xBn0HpW0rUSy7I2mtq24BLrNHTtjEDJYbCSv0iPWplrwVyG603COktbGDIJLFoWIHPM+xrrSeKtaZmW2nUoEehVgwYHmZBkfKQYIIxVp4lobrr5rNbabNv5Dt4UdG1VALgA5gg+pNZ82S9DFvUFkVlayhUuQHuem0g7f0meftWv0GpHkAsA24t8rAg9ZOG8uJ7EiM1jhdVbe7B3C4D0CRhR27wee2a0/gt1WtrAgS0ErAA3tPTtJHb9/WiwvK6R53+SyyhhVe/8Apka7a2u1y6s+YzrDKtwgZVMtbxIiIMiBMVA/F2RdabI+cyeFJ/w+TKie0U34gd5cEFwHaAIABLEH/wBs+vryZpV8KsXQMtZZmMhizDBJA6bIiB6cyOO3LLGotp+534ZXCL/JDGq0beexAibkARHcjggEccECpXjFlvJJ2KgWJK7paSOdzH9q0Xgvw/Gnt3iJ6laSMEC4VJ2xxA4qz+KPhzytDfcLkBCTMz/EHH61Wc3yr2N4tUeU6m3Ee+T7do/QA/ejxLRC3IIvIsdPmAKxwD9O/b1FS9SohZxGDjvz6+4qL4jdWCEdio+XcVDcHnbPcnFaQm2yzVGrsay2ECrdsuzK24Rencdx3Dp2wByD3zU/X60W7ViVDk6e0BJDQRbUdx047e9Q9I1k2lW01zdKsWdc7QvUFIYLEk425x1er3xLt2aYrug2ViQFxtUYj6Hmu+WR44OS8fycaxqb4vqzNajxm0VZJVZVFgDgoTOY45j6mq5XRhCkEjvPbPYj6VFvL1H6mpGitSCMj3gmBxwKpLK5U2zWONQtItfDtDbuKz3XSUHSjMy7ueCFMQB9ZjHpGa2A1wMpYBiFhsCJjPfiJ96e/BIVBN1VK9iMGctEnEGB7zU/w3wdriFtsqCM/YHMe1YznRZdlZrUAW1IB6IMjjcOc/WoHAIH35jBmZ/5zWm+JNHsGmf5d1gTmM9Yj9ZFUN1UxukAxwd20HnjIM5ipxyuNkyWym12juM75DQW2jzELEA8BN277R2PpTK+FXzkWLxk7RFt8kYjjmRxUrX6YjUXAgYMLhySoAkFiTP3IPp9asNOrsonW20IBAUvbGJOMsO4Bz/a/XV5HFGdEfwuwwIlWC5+YEdwRPvzWg0lgSpIVhOVlhIg9x2+81S+EyzmW3EbhIUAEDbBx9P51odIw3RuCllZBPfdBj34Ux7VbtlfBNv+H7zK2wgHMFiDyZ6pjkCPaoXjOkt7H8tXHS87gIAhtsZJ/WvQr3iun02mU3NQRvZlDB2J3WwCZgEzMc9zWQ8e8btsIN19txDG647AhpYdJHEng981amiq2eTFR6D9qKnITHDfqKK0LDr6WYjPt3+9a3WfByfhtPcXpZrSF5YKCzAEnIPr64qT4P8AE2nDIPKAsq6sbYUCWHJmZJmeTxHpUz4/+N7OqVrNndbtEKcDkqeCJ4/2rxcuX1GScVFNU9/A7IwhFbMRYsLbcMjdSN8yt6ehEVuPH9Let21C3LktcCRuknpLD5STyKymi0e3TDU3Wf8ADrdKW1XaZusoL4LDaIVJMGYHpVn8V/0g2tTda5bsOAwtjZcYbQbZY7hs7ndH2rpzYcjkmlbM4OFbO7zvsZL7XLqoQIQl1HSzdRxxtJPoJPapWvuslu3At27e0gXWsIwYAEgsTbJknYoY4JZZPes1454/YuR5SuMRBAUe/wCcz3rU+Cf0i6SzZU3NN5moGNrAG2EAxtYkmScnpH7TWVZo8Z44te6uiU1G1Zj9TdR+o3FJZsqFCqAqxPSAO3AFPanSiyzo6SVMclYnORHoRVj8RfG9rWOs6e3ZTBby1Bfchbb1ExBDCRHbvVlqvjjRPpDpxo0DlQpv7EFwwQZ3czjmuxLLNffVfMxbSeig8N1qWWUsbRDiCfLS+U55S4sAmexqx1XxBcU2hKRs3W18i3a2bhuDqigrmZB5PVxOavx7S6Oytk2bxutcQPcWIFsn8m78zD6VVW/ELYcNtOIx9o5qHiXhBO+zRp4XeC5RipDwNxgbwADHpjPrAq68KN+2OpABiN2TF3KsTB9z/pUq3/S7YFtU/AkwoXcbi5I5xsNceDfHmmu3QtzTCxaY9TAtciAY6QomeK5MOX18HfBfVFs2DBljxn0RvEvAdQ7h7CC4pAOFDDqXI6kUkzuPfkVH+HtKbt8JdvppmVJtyiFTvAYrM/NteYyeRgirzSf0wPZlF0SsowDvZSR//MxWE+IfFLZuHyULqQsOyFDJEsNvsxI9wBVox9TkT+0STftWv12WjHHDS6R6N8P/ANJQ0yDT3rPmraUANaKkk7maSCQO/b098Vnj39Jmoe09i9YUW7+4rkeYq78AqDj5SMjPNef6Tx3a912soTcQKAgCKhWIYLtOcdomTM0zrvFjdK9BULwBxJiTO3vtX9BW6xS5bRDcfBaa/V3NqsbZVCWUEkA7re3ev1G5Zn1rhrjMm4I5QFgYcFhsUMx28gAMOoiM1WJ4iQZ2EjIgkwQx6hIzBzPfJqf8N30N9BfS41p2CuqfOQxHE95Aq69OvYq8jNd8MLqdWk2baFVm2vmahUIZVUsSCsxDKB9KsE8M1F/y0u27dlbVuN63rblgiqSdpYdXWuJ7H0rJa/WadbQt2LV6Gffc3gEypZV2MADt2NJB7/TLPinj58ybSM6/h1sg3rdvcOgBioUQGBkBstGZmoniySuKen+X/SsWk7Hv/S/NuOLLbgGABYbWhjE7BuMScxMVY/Bvw9d1rFLISQpfrJUFQwUwQPUjt61kP/XnBQrAZIjcFbgk5nnJOCOMVK8M8fNq6Gsu+nBQoSHacqRJKxOYPESBipxYpx/EaTmmtHo1/wCC9SpvW28kBFts53mOrpBG1ScRJBA5BzioF7x2/atmzbUKEC2nJ2klwkGBPM78/T2rGaj4x1jJdtfiGa3dneCFO+SCSWI3Sdqk5zn1MwNN4xdRVVQIVtynMhpBkGcfKP09hU5MFrRSMkuz1P4p1S37WmQ2gt9QFdWe0tvNsxEXCQCWkEwOk1iNRobqv5TJsuEcMQvIkEkmAMTJxUF/iJ3gtbtKyzDBWbk8GW+US2PefrXXPGbxMljO0LyflA2xk8QTjjJrLHgyRVaLuUWaTxPRXXuajV2FPkBlaLmwNJC9MSZgEnB+WOJAqr8L1l0MVs2E38MAHLHaHLSpf03TAHFQ3+Ib5G0kEZBETOABOcwAAPYU3ovH7lq4twAF1ZmLGQz79sh2Blhg/wDc3rWscc6akkVk4+DRfC2nc3TuXaFVyenpXcJWcEmdsZmalam1tQOW2xDk7QxG47R0sY796ox8Yt3s2zhQep/yznn0MfamX+KWJJFpAD2kkfvVXHK30Puk/Tae0/D3Se4VAcnA/PxJqy1Wjt6c3EKvv8sj+IptnqhgdrXAfbj7ZrKWfH7iPuQbJYFtpjcAwYKewEqKna74s1F67vuMzNEdR6tuYBaBODEnMfaujizMu9R4JqNxIsXADBHQ/BAIOD3GfvRTNv4+1YAG5sAAdR4AgfsBSVHAkzCuAeK4v3M8U3AptwK1a2ReiVvYrMHYDEwdsntMRNIlyOw/b/alD/w47T6j29pPb/hpq1t7x+tSyETFug+g/T/autw9v+fauVCT2+omnejvH0qoG2dfb9abe9TxdcTTBZPX9RUkHF27XAu0PcFIHFCyJNvUH1/nVjZ8QI747GG/3qt01xatNPqUCQVkevQP3jNSjSBITXk/2j9FJFN6jXT6j7NT6eI2gOke2QGAGO3rUa54hgowGcyAVP6Dv96rI1bVdkG/qG9DH+GB9aiXLp9/0ipl3U2zIyeI6gAP8uagPeB/25/mKhHOwF0+9PW9Qw9Y/aoovfSu0v8Accj2qwJo1bn+1PtNNXLxP5T9YoOtIzgz7U02qPo386siGNM2Z2j9Af500T7fsKGvVwblQwdTRNcb6BcqAd7jQWNcm570m6gFJoBrndRuoBwGlBNN76N3vQD280pc0yGomgHwxopjdRQHTVyaKKlkI6Xii2aKKhgdWnD2paKICEYP2pp+KSigODxSNRRQkSaSaKKIsh6MVw1FFSyfBya4ooqEUFFKaKKkCUpNFFADGuaKKgBXVJRQCGkoooApRRRQCUUUUAUUUUAUUUV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標題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3014" name="AutoShape 6" descr="data:image/jpeg;base64,/9j/4AAQSkZJRgABAQAAAQABAAD/2wCEAAkGBxQSEhUUEhQVFBQUFhcXFxUXFxcWFhcYFBUXFhgXFxUYHCggGBolHBUUITEhJSkrLi4uFx8zODMsNygtLisBCgoKDg0OGxAQGywkHyQsLDQsMCwsLCwsLCwsLCwwLCwsLCwsLCwsLCwsLCwsLCwsLCwsLCwsLCwsLCwsLCwsLP/AABEIAMIBAwMBIgACEQEDEQH/xAAbAAABBQEBAAAAAAAAAAAAAAAAAQMEBQYCB//EAD8QAAIBAwMCBAQEAgkDBAMAAAECEQADIQQSMSJBBRNRYQYycYEUQpGhI7EHM1JicoLB0fAkkuEVQ7LxU4OT/8QAGQEBAAMBAQAAAAAAAAAAAAAAAAECAwQF/8QALBEAAgICAgECAwgDAAAAAAAAAAECEQMhEjFBBFFxgZETIjJhobHR8AXB4f/aAAwDAQACEQMRAD8A8YoopasBKKU0lQAoiiigCiiigCiiigEiilooApKWigEopaKASiKWigEopaKASilpKAKSlooApKWigCKIoooApKWigEoNLFJQCRRS0UB1RRS1IEopaSoAtFFKVwD6kj3xH7Z/Y0AlJXTLGD6A8g8gEcexpKASilooBKKWkoAooooAooooAooooAooooBKKU0UAlFFFAFFFFAFFFFAFFFFAFFFJQC0UlFAd0lFFSAoopagBThHSP8AE38l/wB64FWQ0lx9MhRHdVvXgdqswX+HpjmBif8AShBAvjP+Vf8A4LTZqf4whW4AZkWdPgiCP+mtGI+9QKEgKKKKAKKKKAKKWigEooooApKWkigCiiigCig0UAlFLRNAJRRRQBRRRQBRNFFAFFFFAJRSzRQC0tFFAFFFKKAK9A+E9Zc01pbA3ea91nexvCLsdbKKb26IdfLZgqnf1ZKiQ1J4FoT5Au2AH1O9wFPzqiBCTp1iGufxOfmH5FJ6hO8N8a06vA0QJaFl9Q7FG3kboCLLcYk8VEm10ivZX/H2pF3W3LizDBBJMkm0i2WJP+K0w+1ZytP8R2hc/EMqMgs3mksQQTcuFGCmAclVaIMQc5E5mKJkoQUUtO6fTPcO22juQCSEVmIA5MKDgSM+9SBmip6eDagzGnvmOYtXMfXpxTtn4f1TmF019iewtOT9hFRZJV0V2yxg4jH6etc1IEopaKA5opaKASkNLRFAJRS0lAFFFFAFJS0lAFFFFABoop8okdJMhJbdtUBt8dOZcbSMYMyeBQDKAd5A9hJ/SRP60kUE0oY9qAsNJ4YroGOp09smeh2uBhBIztQjMTz3oqtopsEldJcK7wjFc5AJA25MkcRzmuVKQZ3bu0RHBiSfeMek08b9xkgA7BzAMZOCx4nMUxasFpj8qljkDA55OfpzUfEHdtre07g26cEREY5n/mad0ZtZFwMBBIZYJkK0LBxDNsluwBgHioddFSOQRwc+hEg/Qgg/ejQssbpH4ezGf4t/1wdumq18J1H4u6iXgxuKQw1CiWAQiTqZIDoBzcMMO5fC1E0Hhpu6e2xYW7a3rwe63C7k05CgTLuYMKPvABIdvX/lt2VW3ZLqSDctm5dKMIa9tMk5wnyicSZY28lHsmeP6oLd1traQibwFOC1xtTb3XTzJJyP7qqJ71lWNar4gXf+MuH5ldrLe+zV2/Lb/sBT/wDUPWsnUExFqx8BcjUWoIBLoMgspBYSGVcsvqBzVcBUzwgHzrUTPmJEGDO4RB7H37UZJqEvPtAhSAq82SeNVMcdz+o6ak6rx2/+HfTSot2zcYRZIYt+IDfNHTkk9uIrhASBMxsEQ20QNV6A8bpgdj1Vz4mibLkAg7bpJ8xsnzx27/TueqsbLJtGY8fvF9Tec8vcdjxyzSTj3NV9XHivh7Tcu7k2+a67SwFzpXeW2f2e09zgVFs6AFSzXbS9JIBYFidrMFIHBO2M9yo7iruaSCTZBoinBaMwBJicdWInt6Dn0gzS2LO4xIGCZPsCf17ferWRQ1SVJbTf3lz9cfUAE0w60uwcUU707Yzvn227YPvMzFNGpA/pdFcuf1aO8c7VJj6wKb/DtBbadqmC0HaDjBPE5GPeuFuEcEj6EjkEfyJH3rmajYOitIRTn4p9uzcdu4Nt5EgEAx/mb9TTaEziZOMTJ3YjHMzEe9Ngct6ZmKqFMuJWYWQJyC0COls+xpZUAggEx83Vg5wIMemcjH6x29/0+ntSsI9MemR9iOaAtdXrrBCLbtMqKF3Swm443bnODskMBtBIG2eTUTU6sPEW1XagQR7AQxgCX+Ylu88CKiUVCiibFiu71kqYPoDj+8J/WuGac/ygDPoBgfQUO5JJPJMn6mrECTRH7c+2Yz9yP1roOROeRB/Wf9BXIY/rg++Z/wBB+lAFJS0UBPbWL1hU2K4TpV7kAoPduqSN2Zg8QMVxdvhgkBAyArITLhiTucknc43beBhR3E1HIrmnFEWdAVf6NtKtkNc0732LkFmutaCqFXaqhC0/m5GMfSs/Vz4fckKu0byV2EpbAJ3qQGuEhlWA8sCD2kCayyx5Kt/JtfsXi6J737S21tC217TtqNSUxtvKoWxta02dp2kSplTGRwRE1HhoQC7aPm2tyg3OGRiflvWubTE8ZKmMM3Zq/dZLNoqzIfN1GVYjGzTTBB4q8+HNGbDNqL5YbUDmyAouXEaNq3ZB2JcaFC/M4JMBZatEmZSYz4zpwh1wM+Zdd3AJIC211qbSR3LkyJ4Cg8PWXu2CszGCBEyczkeox+4rT/FKk6nWvMhwWU8fLrLSFTj8rKVHsq1SabQ3LzIi5ZiFUFu7GBk8ZP71OyY9HGi2TBLAGRIiRKx7Dbu59vU11p7A85ULdJYAsM4JiYXJxmBVh4t4Je0F8Wr20XF2PKkOoBAYEkAzHcQeO9QdO5F9CQ0h1nPVIYcTwfT0qvkt4NQgJUAeX8pUbkg41Pck4Md+NuOa612mO1pKAN53CCVi6Ixule3MQDBpTaDWyyzCo0ksoInVAgAbgdsyP8We9SrmlDlwGYyL6Ese73JzBO6DJPqQDVYY5ZJVBWysskYK5OjF+MD+LcODuPvKwRxP0/Q0xpLZZxFs3NsFlVSZVYknaMY7+81ovHvh/UAtd8om08RcCY55xkGQQSfeqTT6t7P9WSjBgwdSyupUEQGBEA7s98DjM2a7Xk0XVlh4JpWv6pF0tl1JJXBuPsVukuWUbhAJ7Eex4pnxS7bTdabS3LN5TDB3AKMP7gtKeCOT7jmksvbKQfMZiJZlj5mPymTwAoM8nc3oKheJuGuMw35Od5l5AjP0iI9hWagnL4FrlRO0Gut+VeW4AGa2qowDfMouc85JYegwOKiPp0JZ48pIBVNxLGZEqWHWJVp49KiKpgwcSJE88wY7xn9fekyYBJ9BNTwp2mVvRP0VmCu+NhYQlzzFVt6kK8KJjAyPbtVbdTJ9Aft+tWt3RXBYDMegvG0jO5VMAsROFY4GM0zqdLEACIRWMtnqjqKnIncsAD5SDnJqU92GVlOXNO6xuUieJET9Jq38N8DuXVVktu6s5QFQACwAbaHPSHjcdpzAnjNPmPw+5LAAIug3XPUQXUgJJg3FGMCYk9qOfsFEzpJP2wPpk/zJpy3p2YM39kSxPp6555qbd0yK6QwdGCEhJU+jp1iQ0hhPHfirjwZGW+WsKVCHcp80KwVb4UMzyIAwCR9YpKdLRFGUpKk+IMTcYsSTPJO4+gBI5gQPtUarraICiiipAUUUUAURS0UAlJXVFAaXX+AraLhrg6L3lEqyupItl5DDByAPvWdatj4PcH4SG/8AykLBysWn5BxHIxnNZAruMKMnAA/kBVIybbslrSOKuPBrBfcAjsAo3bWVSB5icbsHuO/IMYqr8homMDFWfgqnzrUHllGCRhmgiY6T71M9ohFi9/yNPacWw1zzr4tuxDra6bInZG1rnTKk9OGIUkAjvxLTOmisuGJe473b8yWLXB/CcscmFLAzw1087qf0VpHFvSsN9u49+CJJBsMHBXAksvmJwP6zjtXRZri6YsgYXfxC3ERleRcvj5ACTcKmGAXMovpVo9GciTo9XcW74gE3ALeeGBI2m7qlUqQOdwWf8jepprVWpRWuTA3CdyjICiPcSD+lTvHo0+o1VuCu0O7TIDG9qbU3Npyw6YBGAFnG6qK9qwUEBTud8meBs7Dj/nvWUlbtFojfiyKrJ2G2DHOZxkR96Yu6Jbd1YdbklTIBKZIkNIG4iYIHvTfiWo3bcCYzHftMetd+C3dt1DJXqxHvgff096JNIuXdzTRtC21ZmD7jAJxdB6YwpgH16WjkVs/hvxZbCEPh2u3Gny5cjdAy4kDBiWqme+6B5uPIDEHfagfxYJIAJbJgkHB9qt9H4X5oRnZidzAzljDsPygyYHpzXX6CnkfLqv4M54vtFSNz4f8AF1u3bC3bbseszusmRuZhg3ZBjt9q86+PNHb1dy9fG/ctuVWNMBIBPUyXSWgZ4PpV2niGtW40ajp3FQvkYAJIC7lsk8ACT+9c6vxfVsl4P8vl3RJt3xIIIXPkQYyTxP8Adryc2dubr3OhKlVHnGssW0e9siBbtEFLvSGAtGYCw5JDYMCTzMTS6x3a8WcEOXJbmd05POWn95qyv33v7r7+VNtVyGVHwFtptUHqIAX1gA8xUG1pXu3FCgkkkxO4qJyW9Mnk+tdME7Iky0viz+EtFW6lcgyoJI33yN3WQCRGCPy4kZMHxDTi3dZDjYzKJYGCGHJAEmPb3gTV/pfhu69g3n3IGLRKsQChVd9wKDtADntMEwPXV3bvilnUppkg6fZKHYiIbKgAne6FpC+oLT2NOMvBa47s8+1YR0Vw5drdpAQ2zLG6+5VKmSBO6TJO48V3q9O9y3bEK220q7hwC7nYGbaCDyvUTlYGIrfajx7WWrF4WwLmSxdrSbRaQQG2m2sk7vaAOBmIfw/4zataBtO877pSGBTaMhgTuYGSM8Tn7VvDDydJHNlyKMOTezz/AE1+8tnoEIHlWA6t5ERE5G0Ht25ps3ryW2VlVrcsnUA2xzDFlYGQ8CJzgsO9Wnh2luJp3uK5327+zyVk3CdnU425KiCDHvULR3rNq242b7lxbtuQTKSEVcfKRIYyJOSOInJqm9G3aRAu2tgSVKkoGJIYEhm3IwJ7bSkERj95vhzJLlipeD5cktuuFhGDgiSzQwgkCagXLbdIKtlZWQRIkiV9RIYT7H0p63f2XZ8tYLA7GAlALk7ZgbTj0wDx2qJK0QV2rned3M5pmn9ZG9o4k4nd39QM00FnitV0VOaK6dSDBEUqWmbgE/QE4qQSNBoTd3GQAkTMzmYiB7fuKk29EBJYMQAflxB7SSpxM47+opfCEjfOD0x+81feH6WwSPOuFQ6xPVCsbpXfAGQFWc/2uD2zk2SVWt8NROJzkRetXYywhvLXnp9sQe4qJqvCGRFcxDglRIkgEgkrMjKn9K0Wit6ZmCuRCqomLm52a4CTtU9lZl/y+tQvGvL8tRbInuAbhjqPJfjsYGMzyTUK1oizOXLBBIIyCQeDkY5GKK9I8H/oj1mpsWr6Ppgl5FdQz3A0OJEgWyAYPrSVfkTRQ+H2z+GWGC/9QZBMf+y//n9KywYgyDBHBH+hrXaLWf8AT3LRt3Dc8wtiyXglYAVl+RuZ9pHesxfRVuEKGAHAcDcMZ3DjmapCW2iX0hq0sn39yB78mrbQ6wDaLVsK28EPuO7pgr3gEZyI5pptBtVy2GQxtImTMESDAj71yqYP8OfeD2nHvMj9KvorZpdHp7G3cNLdbywW3jWbSB3MBMccDNJY12nt/wBVZvJiF/6gNtkyds2+n7d4PIFVVnUFCWt2ipOJI3wpORlY5jNWuju6i6A/l22mRm3Z7NHBAPaplnko7r6L9zXFCEpXu/r+l0dXfiBna+7qzWm3MV3BXQ3Lts7rNwD+GZ5ABU7RuBpU0TXhbOnvNcRriplmV7Zu7VHm21DbTMiRIONs5AbteEM4vs4FksAWckJYtILlvLBByWUqqiSxRoE5p7wLU2pu2NPbLW/LBa4VH4i+V1Fg8SfKt+ltZ9WLGIaatnM/xOvczviLdQkzg95k+s0/p99u/b3AqejDBlBUxBMQSvea58W0ZDAkOB6FNpz9/wD7pL2ubUXVd2MgIuTJARQIWBgSDA9/vVTQ217xSyUMuci4CC7tkMoUjoickD+7P1q6sX1a0NvE4AgphswD2PuP15rIyNpZ95C+apL7QJLgwdqk8gT6HHFX+kdmX80GO35u8gCJz2FZYsscMmzu9FjU5P4E+9pCtsHy7jC4S7KLQJ6WJkMdCROBycZ5FMjVhbFwXLdtc9CXLVvzWJknap0cMDEgAgwORVbpzcVQbdpmKhwx8m2VXqB6p05LL0n/ALh7gxF0RDsCjNtVZIskhekE/NppXtMATHfmvPclbZg07M4vmHzGtXgAg815dEDMWUny7YwYJTpzBX2ESPg0ML90LcCH8PeUkSdw6ZUbQZmBn2qk1WXcrtAk/L8sTPTPb2q8+BB/HceunvD5wn5ZiTyMDHevUSpGd7NR8Y2Ha/ZGntiW02QriMAksSuCQBMc8cmqpPDNQlosES8trcXG4C6oE9bW2XcFGROY6pipfxKzJekFlPlWohfKMNaEwF7HOe9RBrL6XCpuakHZbb+sIBMNIcR1Hc5EH70U77Kzjsf1Ph17ybYvN5UoQbYaXEPC7kGUUynzD0gYpptGLVt1uQlxBZIDMomEALDPHXbzwZkU/o/GNZDi7cvnajbYbpUjaUZRI2kOEiAOBFSfivS3L8OOtjp7BYl1JJZLLEs7MIPScfv69OBpt6s5szaS3RUafQ3U33VW5ctC7cc+XuAAe2Dva6kFBtdD8wHY1kb1vbAHbiP/ABWj+JPGdTbsW9NIS0NjwmyWKIqSzoZaGVhB/srzAim0GqtkMb29mxtgj1XncDiN3HeKynCskn+Zpim3jiMJ5kqG2qdp271A6QW4LDJncJ5xHandDdy4YgTbcFtity68zETkbvdRTTgF1ADEkGFHOZIGfsfua50+oCAsGO4yAIBgRySfUwPt3rJr2Nr0RWQeaAZI3AH/ALoMR2itBYu2tiBLQBAmSQwYkrz0zHT3J5PqZp9SwdjdJyWBMDaCx6mxJ/NOf5cVbP49qLjNuYPMNBRMZHykjoyx4jk+tS+kQQ7yBjlVmQZ74n9snFXfw94TdKhzZ3Kw6DuVY+YHdIJKHcCYmApwZqmWWJbacAFiASBIiWPYTAqw8HYlG67h2Wjt632rBkqu1htUhbYP0PYCji3oi6Lfx7ws6bbHlKzqSwtuzGO870UKPTbNZ/T2wbigkbSwB3PsABYTLxCj+9GOYpzSm65bfdZ+n8zu2J+UFpPNSreiHl7iUO5yplbjMgQdTdGNsODn+wI4Iqt8ewVwtlZYOoKMAIbqnJDLHYbeexI9aauIGEYHqZ9+fbH8qs7F1w8oxABWXCSBskK8QSIUE/rTfic7AWIbd3ghlCCFnsAwYHIzsEHmXLdAj6bx7UIoRNTqFVRAUXbgCgcAANgDiKKr04pKtxRNkvSaxFDK4jGNkfMCmSZ52i59Nx9ajPbJZ/NBLjJ6gDMcmQZzE/cd8MpqdrggA7TIByD3yO4xTq3Whyo6TG87cCZA+nLVHGnolEi5aUhvLIVAAQC2ZAAMYBOS2I/lNWljw/esopIUDcQZEn7SMz+lVtpHb5txYDG70BIUAN9K9K0Hgl3yUDlQNoIBZQcqCD837UbpGU5UZNvDHtqZDLuHrEgt3xxI/auNBo7BXruOGhukWlYDqwQxvISY9u8ZrWa/QbFKypljBBBIgj+y55nv6fWs5qbgUx+Gt3I/MwvTMifkugY447VSUi2LbF8Zttet+VYul/KtQum2hHJV1D3LaqzC6YRwclxtxuWDVN8J3Aty6TsP/TthzCn+LZ5Mj+faousukXNwVFMq6hSYtkADG4lgZUGCZBHamr2oZyWYgsSSTMkk5JJIyZ7+9bctDh2PeL60XGHQgUMT0SCAWJiSSPzRx+VfeWS4G2FXlTulp4EqcxE54780acDePMPTEnYRPyyIJETMfvVn4F4x+GZz5Nm+HXaBc/LP5gQOf9qo5GkIRum6F1WotyegdQfqJPLENuAngQQJ5mTW/wDBrSNp1YdIMkJkx2gHa0iRWE88Mo3FyAL0naCSN1vg4zGZJxgd69E8JadMrbS0lsYBnceRsMHjE1x+p6SNMWX7JtkJdLpXS3/DV7m4g2xchpJgyPw0ZIXAJqIl3SFmHliywQgTDsrAkMTt0sHGOexz3qLcsBvMRrTArcfqljO64SMQCIkZ9+1VKeEPJi0WDCUbr+XO0hYk4zHPrXMlFumQ5XshW/hjUXVZ7Nm69qTDBCRA9WAgx3qw+DLao28kAi1fElVb8rECGMD685rf/CPj9jTeGtp72oCXUXUL5e1pO6dpiJHqPrXmFpwbDAESrZHpJEf616cpfdRnHsvfE/EEW8rqbTxbtYBYrJsFTM53AmccED0p1Piy2tu5bayt1Lqg7Xct5bkEyhMlWEgbjnH1rLjapDOhYEMBkgTEAz7EjHtVhc11lLKXG8NtQZHmefqhuYL/AItoOZgenas45KLSVmhveLm5bW01kW7dq3IAYqNwKkhlGC5hxuieY4q7FoXXsFlAQ2rEkqfzadBIgwfm5Paomp+F3t6dWNw3d0EoqAAA9M7mglhv9I5zXPiIW2tlSASbNmCpIyNOBLCcnHp6V24U5Ov72cmaVRv+9MzH9K6Whdtm1ldgAIKwGLs7BlEmdrL6ViLK4/8AIrW+J6Vr2kBaCQbRUtuBUG2skbREEi4Or1McYrwlpFHQpJUZnM8Fvl45xTMuFKvCLenfJPfllE9w44OIAwcTOfvNNMJq+1YVmUKiLx+bpPV67v8AxVnobukS2vmaAXrgkFzqLqIxJJEIh9IHPae9YxmvJs0/BnvC7atKkgE/LIkScZyOxP3iprppyCuVMfMSMCMAnv8AlzV5Zu2OsnQachj5gD3byhAAF2IwcFpJLZPr2Ahw6mx1keH27TBei6j6h4aQEmbsATGc88VWdPyNozhuJbN0eYhBUQUIVGMz0iDKjOBHbOILvg2ptiVLqZU4JZO2RuIgfWqnxTUO93dcUSMZna23HrJBjkGoivBkYq8CGafTahOLfEZb82QpiQcdwMcEzni40DL5b7bN24xa9EXHVAhRRJhoJAYk4z0g84zngqjI3DiQCWzECAAvNXdkKAXK2yRu6WWRnasgzkjcxgZBE8VlLbJI+pvbWdbdvyQYVk3ljK7laS2e7SPeKh+IXWZSDBEdgAelQokgZACwPTMcmrDy4clkVTJ6ChABMiIkEbTMDtFHiWohLiISU6jB+VgMpKHjC+p7embfIqYswO88fyyM0Vb6bwe4VBGnLT+beBOfTzBRWlr3BDtIsNPI4afpAC4mTgnsCTGKl+HFilxRctohKsfMLQxQPG0BSCckZ/tAcE1XagCcT96cTWOLZt722TOzcdkyDO3jsP0FUkm1ovFryWfhlom4kGScSCRBYHuRzNeleGqGtDc0kA/MZ9OP0H6Vj/gbwg6tx5LJ5lshyjHaelp6R3r1vwb4RKggufvjken6VhL1GNS4N7M5xszo8Mtwd3ME8gDkEY21n9SNrQuoa0snoF9rf5myFVCB+X9D649S1vgXlWmJuhVAJJJgADuSa8f8Z1ema6SfNu/31uJbU5BwrWmJGeao5xm+JbFFxKzxXwc7PNsuLqG4VaSnmI7FmUPcIXzAygkPAEhhAjNUtsCQ0gj2GY5zEffipt/xEkBB02VnYrBLnU2SXMDcxKgboHSAI9etD4oUGbaPG2CwBjYWI9z8xBn0HpW0rUSy7I2mtq24BLrNHTtjEDJYbCSv0iPWplrwVyG603COktbGDIJLFoWIHPM+xrrSeKtaZmW2nUoEehVgwYHmZBkfKQYIIxVp4lobrr5rNbabNv5Dt4UdG1VALgA5gg+pNZ82S9DFvUFkVlayhUuQHuem0g7f0meftWv0GpHkAsA24t8rAg9ZOG8uJ7EiM1jhdVbe7B3C4D0CRhR27wee2a0/gt1WtrAgS0ErAA3tPTtJHb9/WiwvK6R53+SyyhhVe/8Apka7a2u1y6s+YzrDKtwgZVMtbxIiIMiBMVA/F2RdabI+cyeFJ/w+TKie0U34gd5cEFwHaAIABLEH/wBs+vryZpV8KsXQMtZZmMhizDBJA6bIiB6cyOO3LLGotp+534ZXCL/JDGq0beexAibkARHcjggEccECpXjFlvJJ2KgWJK7paSOdzH9q0Xgvw/Gnt3iJ6laSMEC4VJ2xxA4qz+KPhzytDfcLkBCTMz/EHH61Wc3yr2N4tUeU6m3Ee+T7do/QA/ejxLRC3IIvIsdPmAKxwD9O/b1FS9SohZxGDjvz6+4qL4jdWCEdio+XcVDcHnbPcnFaQm2yzVGrsay2ECrdsuzK24Rencdx3Dp2wByD3zU/X60W7ViVDk6e0BJDQRbUdx047e9Q9I1k2lW01zdKsWdc7QvUFIYLEk425x1er3xLt2aYrug2ViQFxtUYj6Hmu+WR44OS8fycaxqb4vqzNajxm0VZJVZVFgDgoTOY45j6mq5XRhCkEjvPbPYj6VFvL1H6mpGitSCMj3gmBxwKpLK5U2zWONQtItfDtDbuKz3XSUHSjMy7ueCFMQB9ZjHpGa2A1wMpYBiFhsCJjPfiJ96e/BIVBN1VK9iMGctEnEGB7zU/w3wdriFtsqCM/YHMe1YznRZdlZrUAW1IB6IMjjcOc/WoHAIH35jBmZ/5zWm+JNHsGmf5d1gTmM9Yj9ZFUN1UxukAxwd20HnjIM5ipxyuNkyWym12juM75DQW2jzELEA8BN277R2PpTK+FXzkWLxk7RFt8kYjjmRxUrX6YjUXAgYMLhySoAkFiTP3IPp9asNOrsonW20IBAUvbGJOMsO4Bz/a/XV5HFGdEfwuwwIlWC5+YEdwRPvzWg0lgSpIVhOVlhIg9x2+81S+EyzmW3EbhIUAEDbBx9P51odIw3RuCllZBPfdBj34Ux7VbtlfBNv+H7zK2wgHMFiDyZ6pjkCPaoXjOkt7H8tXHS87gIAhtsZJ/WvQr3iun02mU3NQRvZlDB2J3WwCZgEzMc9zWQ8e8btsIN19txDG647AhpYdJHEng981amiq2eTFR6D9qKnITHDfqKK0LDr6WYjPt3+9a3WfByfhtPcXpZrSF5YKCzAEnIPr64qT4P8AE2nDIPKAsq6sbYUCWHJmZJmeTxHpUz4/+N7OqVrNndbtEKcDkqeCJ4/2rxcuX1GScVFNU9/A7IwhFbMRYsLbcMjdSN8yt6ehEVuPH9Let21C3LktcCRuknpLD5STyKymi0e3TDU3Wf8ADrdKW1XaZusoL4LDaIVJMGYHpVn8V/0g2tTda5bsOAwtjZcYbQbZY7hs7ndH2rpzYcjkmlbM4OFbO7zvsZL7XLqoQIQl1HSzdRxxtJPoJPapWvuslu3At27e0gXWsIwYAEgsTbJknYoY4JZZPes1454/YuR5SuMRBAUe/wCcz3rU+Cf0i6SzZU3NN5moGNrAG2EAxtYkmScnpH7TWVZo8Z44te6uiU1G1Zj9TdR+o3FJZsqFCqAqxPSAO3AFPanSiyzo6SVMclYnORHoRVj8RfG9rWOs6e3ZTBby1Bfchbb1ExBDCRHbvVlqvjjRPpDpxo0DlQpv7EFwwQZ3czjmuxLLNffVfMxbSeig8N1qWWUsbRDiCfLS+U55S4sAmexqx1XxBcU2hKRs3W18i3a2bhuDqigrmZB5PVxOavx7S6Oytk2bxutcQPcWIFsn8m78zD6VVW/ELYcNtOIx9o5qHiXhBO+zRp4XeC5RipDwNxgbwADHpjPrAq68KN+2OpABiN2TF3KsTB9z/pUq3/S7YFtU/AkwoXcbi5I5xsNceDfHmmu3QtzTCxaY9TAtciAY6QomeK5MOX18HfBfVFs2DBljxn0RvEvAdQ7h7CC4pAOFDDqXI6kUkzuPfkVH+HtKbt8JdvppmVJtyiFTvAYrM/NteYyeRgirzSf0wPZlF0SsowDvZSR//MxWE+IfFLZuHyULqQsOyFDJEsNvsxI9wBVox9TkT+0STftWv12WjHHDS6R6N8P/ANJQ0yDT3rPmraUANaKkk7maSCQO/b098Vnj39Jmoe09i9YUW7+4rkeYq78AqDj5SMjPNef6Tx3a912soTcQKAgCKhWIYLtOcdomTM0zrvFjdK9BULwBxJiTO3vtX9BW6xS5bRDcfBaa/V3NqsbZVCWUEkA7re3ev1G5Zn1rhrjMm4I5QFgYcFhsUMx28gAMOoiM1WJ4iQZ2EjIgkwQx6hIzBzPfJqf8N30N9BfS41p2CuqfOQxHE95Aq69OvYq8jNd8MLqdWk2baFVm2vmahUIZVUsSCsxDKB9KsE8M1F/y0u27dlbVuN63rblgiqSdpYdXWuJ7H0rJa/WadbQt2LV6Gffc3gEypZV2MADt2NJB7/TLPinj58ybSM6/h1sg3rdvcOgBioUQGBkBstGZmoniySuKen+X/SsWk7Hv/S/NuOLLbgGABYbWhjE7BuMScxMVY/Bvw9d1rFLISQpfrJUFQwUwQPUjt61kP/XnBQrAZIjcFbgk5nnJOCOMVK8M8fNq6Gsu+nBQoSHacqRJKxOYPESBipxYpx/EaTmmtHo1/wCC9SpvW28kBFts53mOrpBG1ScRJBA5BzioF7x2/atmzbUKEC2nJ2klwkGBPM78/T2rGaj4x1jJdtfiGa3dneCFO+SCSWI3Sdqk5zn1MwNN4xdRVVQIVtynMhpBkGcfKP09hU5MFrRSMkuz1P4p1S37WmQ2gt9QFdWe0tvNsxEXCQCWkEwOk1iNRobqv5TJsuEcMQvIkEkmAMTJxUF/iJ3gtbtKyzDBWbk8GW+US2PefrXXPGbxMljO0LyflA2xk8QTjjJrLHgyRVaLuUWaTxPRXXuajV2FPkBlaLmwNJC9MSZgEnB+WOJAqr8L1l0MVs2E38MAHLHaHLSpf03TAHFQ3+Ib5G0kEZBETOABOcwAAPYU3ovH7lq4twAF1ZmLGQz79sh2Blhg/wDc3rWscc6akkVk4+DRfC2nc3TuXaFVyenpXcJWcEmdsZmalam1tQOW2xDk7QxG47R0sY796ox8Yt3s2zhQep/yznn0MfamX+KWJJFpAD2kkfvVXHK30Puk/Tae0/D3Se4VAcnA/PxJqy1Wjt6c3EKvv8sj+IptnqhgdrXAfbj7ZrKWfH7iPuQbJYFtpjcAwYKewEqKna74s1F67vuMzNEdR6tuYBaBODEnMfaujizMu9R4JqNxIsXADBHQ/BAIOD3GfvRTNv4+1YAG5sAAdR4AgfsBSVHAkzCuAeK4v3M8U3AptwK1a2ReiVvYrMHYDEwdsntMRNIlyOw/b/alD/w47T6j29pPb/hpq1t7x+tSyETFug+g/T/autw9v+fauVCT2+omnejvH0qoG2dfb9abe9TxdcTTBZPX9RUkHF27XAu0PcFIHFCyJNvUH1/nVjZ8QI747GG/3qt01xatNPqUCQVkevQP3jNSjSBITXk/2j9FJFN6jXT6j7NT6eI2gOke2QGAGO3rUa54hgowGcyAVP6Dv96rI1bVdkG/qG9DH+GB9aiXLp9/0ipl3U2zIyeI6gAP8uagPeB/25/mKhHOwF0+9PW9Qw9Y/aoovfSu0v8Accj2qwJo1bn+1PtNNXLxP5T9YoOtIzgz7U02qPo386siGNM2Z2j9Af500T7fsKGvVwblQwdTRNcb6BcqAd7jQWNcm570m6gFJoBrndRuoBwGlBNN76N3vQD280pc0yGomgHwxopjdRQHTVyaKKlkI6Xii2aKKhgdWnD2paKICEYP2pp+KSigODxSNRRQkSaSaKKIsh6MVw1FFSyfBya4ooqEUFFKaKKkCUpNFFADGuaKKgBXVJRQCGkoooApRRRQCUUUUAUUUUAUUUV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016" name="AutoShape 8" descr="data:image/jpeg;base64,/9j/4AAQSkZJRgABAQAAAQABAAD/2wCEAAkGBxQSEhUUEhQVFBQUFhcXFxUXFxcWFhcYFBUXFhgXFxUYHCggGBolHBUUITEhJSkrLi4uFx8zODMsNygtLisBCgoKDg0OGxAQGywkHyQsLDQsMCwsLCwsLCwsLCwwLCwsLCwsLCwsLCwsLCwsLCwsLCwsLCwsLCwsLCwsLCwsLP/AABEIAMIBAwMBIgACEQEDEQH/xAAbAAABBQEBAAAAAAAAAAAAAAAAAQMEBQYCB//EAD8QAAIBAwMCBAQEAgkDBAMAAAECEQADIQQSMSJBBRNRYQYycYEUQpGhI7EHM1JicoLB0fAkkuEVQ7LxU4OT/8QAGQEBAAMBAQAAAAAAAAAAAAAAAAECAwQF/8QALBEAAgICAgECAwgDAAAAAAAAAAECEQMhEjFBBFFxgZETIjJhobHR8AXB4f/aAAwDAQACEQMRAD8A8YoopasBKKU0lQAoiiigCiiigCiiigEiilooApKWigEopaKASiKWigEopaKASilpKAKSlooApKWigCKIoooApKWigEoNLFJQCRRS0UB1RRS1IEopaSoAtFFKVwD6kj3xH7Z/Y0AlJXTLGD6A8g8gEcexpKASilooBKKWkoAooooAooooAooooAooooBKKU0UAlFFFAFFFFAFFFFAFFFFAFFFJQC0UlFAd0lFFSAoopagBThHSP8AE38l/wB64FWQ0lx9MhRHdVvXgdqswX+HpjmBif8AShBAvjP+Vf8A4LTZqf4whW4AZkWdPgiCP+mtGI+9QKEgKKKKAKKKKAKKWigEooooApKWkigCiiigCig0UAlFLRNAJRRRQBRRRQBRNFFAFFFFAJRSzRQC0tFFAFFFKKAK9A+E9Zc01pbA3ea91nexvCLsdbKKb26IdfLZgqnf1ZKiQ1J4FoT5Au2AH1O9wFPzqiBCTp1iGufxOfmH5FJ6hO8N8a06vA0QJaFl9Q7FG3kboCLLcYk8VEm10ivZX/H2pF3W3LizDBBJMkm0i2WJP+K0w+1ZytP8R2hc/EMqMgs3mksQQTcuFGCmAclVaIMQc5E5mKJkoQUUtO6fTPcO22juQCSEVmIA5MKDgSM+9SBmip6eDagzGnvmOYtXMfXpxTtn4f1TmF019iewtOT9hFRZJV0V2yxg4jH6etc1IEopaKA5opaKASkNLRFAJRS0lAFFFFAFJS0lAFFFFABoop8okdJMhJbdtUBt8dOZcbSMYMyeBQDKAd5A9hJ/SRP60kUE0oY9qAsNJ4YroGOp09smeh2uBhBIztQjMTz3oqtopsEldJcK7wjFc5AJA25MkcRzmuVKQZ3bu0RHBiSfeMek08b9xkgA7BzAMZOCx4nMUxasFpj8qljkDA55OfpzUfEHdtre07g26cEREY5n/mad0ZtZFwMBBIZYJkK0LBxDNsluwBgHioddFSOQRwc+hEg/Qgg/ejQssbpH4ezGf4t/1wdumq18J1H4u6iXgxuKQw1CiWAQiTqZIDoBzcMMO5fC1E0Hhpu6e2xYW7a3rwe63C7k05CgTLuYMKPvABIdvX/lt2VW3ZLqSDctm5dKMIa9tMk5wnyicSZY28lHsmeP6oLd1traQibwFOC1xtTb3XTzJJyP7qqJ71lWNar4gXf+MuH5ldrLe+zV2/Lb/sBT/wDUPWsnUExFqx8BcjUWoIBLoMgspBYSGVcsvqBzVcBUzwgHzrUTPmJEGDO4RB7H37UZJqEvPtAhSAq82SeNVMcdz+o6ak6rx2/+HfTSot2zcYRZIYt+IDfNHTkk9uIrhASBMxsEQ20QNV6A8bpgdj1Vz4mibLkAg7bpJ8xsnzx27/TueqsbLJtGY8fvF9Tec8vcdjxyzSTj3NV9XHivh7Tcu7k2+a67SwFzpXeW2f2e09zgVFs6AFSzXbS9JIBYFidrMFIHBO2M9yo7iruaSCTZBoinBaMwBJicdWInt6Dn0gzS2LO4xIGCZPsCf17ferWRQ1SVJbTf3lz9cfUAE0w60uwcUU707Yzvn227YPvMzFNGpA/pdFcuf1aO8c7VJj6wKb/DtBbadqmC0HaDjBPE5GPeuFuEcEj6EjkEfyJH3rmajYOitIRTn4p9uzcdu4Nt5EgEAx/mb9TTaEziZOMTJ3YjHMzEe9Ngct6ZmKqFMuJWYWQJyC0COls+xpZUAggEx83Vg5wIMemcjH6x29/0+ntSsI9MemR9iOaAtdXrrBCLbtMqKF3Swm443bnODskMBtBIG2eTUTU6sPEW1XagQR7AQxgCX+Ylu88CKiUVCiibFiu71kqYPoDj+8J/WuGac/ygDPoBgfQUO5JJPJMn6mrECTRH7c+2Yz9yP1roOROeRB/Wf9BXIY/rg++Z/wBB+lAFJS0UBPbWL1hU2K4TpV7kAoPduqSN2Zg8QMVxdvhgkBAyArITLhiTucknc43beBhR3E1HIrmnFEWdAVf6NtKtkNc0732LkFmutaCqFXaqhC0/m5GMfSs/Vz4fckKu0byV2EpbAJ3qQGuEhlWA8sCD2kCayyx5Kt/JtfsXi6J737S21tC217TtqNSUxtvKoWxta02dp2kSplTGRwRE1HhoQC7aPm2tyg3OGRiflvWubTE8ZKmMM3Zq/dZLNoqzIfN1GVYjGzTTBB4q8+HNGbDNqL5YbUDmyAouXEaNq3ZB2JcaFC/M4JMBZatEmZSYz4zpwh1wM+Zdd3AJIC211qbSR3LkyJ4Cg8PWXu2CszGCBEyczkeox+4rT/FKk6nWvMhwWU8fLrLSFTj8rKVHsq1SabQ3LzIi5ZiFUFu7GBk8ZP71OyY9HGi2TBLAGRIiRKx7Dbu59vU11p7A85ULdJYAsM4JiYXJxmBVh4t4Je0F8Wr20XF2PKkOoBAYEkAzHcQeO9QdO5F9CQ0h1nPVIYcTwfT0qvkt4NQgJUAeX8pUbkg41Pck4Md+NuOa612mO1pKAN53CCVi6Ixule3MQDBpTaDWyyzCo0ksoInVAgAbgdsyP8We9SrmlDlwGYyL6Ese73JzBO6DJPqQDVYY5ZJVBWysskYK5OjF+MD+LcODuPvKwRxP0/Q0xpLZZxFs3NsFlVSZVYknaMY7+81ovHvh/UAtd8om08RcCY55xkGQQSfeqTT6t7P9WSjBgwdSyupUEQGBEA7s98DjM2a7Xk0XVlh4JpWv6pF0tl1JJXBuPsVukuWUbhAJ7Eex4pnxS7bTdabS3LN5TDB3AKMP7gtKeCOT7jmksvbKQfMZiJZlj5mPymTwAoM8nc3oKheJuGuMw35Od5l5AjP0iI9hWagnL4FrlRO0Gut+VeW4AGa2qowDfMouc85JYegwOKiPp0JZ48pIBVNxLGZEqWHWJVp49KiKpgwcSJE88wY7xn9fekyYBJ9BNTwp2mVvRP0VmCu+NhYQlzzFVt6kK8KJjAyPbtVbdTJ9Aft+tWt3RXBYDMegvG0jO5VMAsROFY4GM0zqdLEACIRWMtnqjqKnIncsAD5SDnJqU92GVlOXNO6xuUieJET9Jq38N8DuXVVktu6s5QFQACwAbaHPSHjcdpzAnjNPmPw+5LAAIug3XPUQXUgJJg3FGMCYk9qOfsFEzpJP2wPpk/zJpy3p2YM39kSxPp6555qbd0yK6QwdGCEhJU+jp1iQ0hhPHfirjwZGW+WsKVCHcp80KwVb4UMzyIAwCR9YpKdLRFGUpKk+IMTcYsSTPJO4+gBI5gQPtUarraICiiipAUUUUAURS0UAlJXVFAaXX+AraLhrg6L3lEqyupItl5DDByAPvWdatj4PcH4SG/8AykLBysWn5BxHIxnNZAruMKMnAA/kBVIybbslrSOKuPBrBfcAjsAo3bWVSB5icbsHuO/IMYqr8homMDFWfgqnzrUHllGCRhmgiY6T71M9ohFi9/yNPacWw1zzr4tuxDra6bInZG1rnTKk9OGIUkAjvxLTOmisuGJe473b8yWLXB/CcscmFLAzw1087qf0VpHFvSsN9u49+CJJBsMHBXAksvmJwP6zjtXRZri6YsgYXfxC3ERleRcvj5ACTcKmGAXMovpVo9GciTo9XcW74gE3ALeeGBI2m7qlUqQOdwWf8jepprVWpRWuTA3CdyjICiPcSD+lTvHo0+o1VuCu0O7TIDG9qbU3Npyw6YBGAFnG6qK9qwUEBTud8meBs7Dj/nvWUlbtFojfiyKrJ2G2DHOZxkR96Yu6Jbd1YdbklTIBKZIkNIG4iYIHvTfiWo3bcCYzHftMetd+C3dt1DJXqxHvgff096JNIuXdzTRtC21ZmD7jAJxdB6YwpgH16WjkVs/hvxZbCEPh2u3Gny5cjdAy4kDBiWqme+6B5uPIDEHfagfxYJIAJbJgkHB9qt9H4X5oRnZidzAzljDsPygyYHpzXX6CnkfLqv4M54vtFSNz4f8AF1u3bC3bbseszusmRuZhg3ZBjt9q86+PNHb1dy9fG/ctuVWNMBIBPUyXSWgZ4PpV2niGtW40ajp3FQvkYAJIC7lsk8ACT+9c6vxfVsl4P8vl3RJt3xIIIXPkQYyTxP8Adryc2dubr3OhKlVHnGssW0e9siBbtEFLvSGAtGYCw5JDYMCTzMTS6x3a8WcEOXJbmd05POWn95qyv33v7r7+VNtVyGVHwFtptUHqIAX1gA8xUG1pXu3FCgkkkxO4qJyW9Mnk+tdME7Iky0viz+EtFW6lcgyoJI33yN3WQCRGCPy4kZMHxDTi3dZDjYzKJYGCGHJAEmPb3gTV/pfhu69g3n3IGLRKsQChVd9wKDtADntMEwPXV3bvilnUppkg6fZKHYiIbKgAne6FpC+oLT2NOMvBa47s8+1YR0Vw5drdpAQ2zLG6+5VKmSBO6TJO48V3q9O9y3bEK220q7hwC7nYGbaCDyvUTlYGIrfajx7WWrF4WwLmSxdrSbRaQQG2m2sk7vaAOBmIfw/4zataBtO877pSGBTaMhgTuYGSM8Tn7VvDDydJHNlyKMOTezz/AE1+8tnoEIHlWA6t5ERE5G0Ht25ps3ryW2VlVrcsnUA2xzDFlYGQ8CJzgsO9Wnh2luJp3uK5327+zyVk3CdnU425KiCDHvULR3rNq242b7lxbtuQTKSEVcfKRIYyJOSOInJqm9G3aRAu2tgSVKkoGJIYEhm3IwJ7bSkERj95vhzJLlipeD5cktuuFhGDgiSzQwgkCagXLbdIKtlZWQRIkiV9RIYT7H0p63f2XZ8tYLA7GAlALk7ZgbTj0wDx2qJK0QV2rned3M5pmn9ZG9o4k4nd39QM00FnitV0VOaK6dSDBEUqWmbgE/QE4qQSNBoTd3GQAkTMzmYiB7fuKk29EBJYMQAflxB7SSpxM47+opfCEjfOD0x+81feH6WwSPOuFQ6xPVCsbpXfAGQFWc/2uD2zk2SVWt8NROJzkRetXYywhvLXnp9sQe4qJqvCGRFcxDglRIkgEgkrMjKn9K0Wit6ZmCuRCqomLm52a4CTtU9lZl/y+tQvGvL8tRbInuAbhjqPJfjsYGMzyTUK1oizOXLBBIIyCQeDkY5GKK9I8H/oj1mpsWr6Ppgl5FdQz3A0OJEgWyAYPrSVfkTRQ+H2z+GWGC/9QZBMf+y//n9KywYgyDBHBH+hrXaLWf8AT3LRt3Dc8wtiyXglYAVl+RuZ9pHesxfRVuEKGAHAcDcMZ3DjmapCW2iX0hq0sn39yB78mrbQ6wDaLVsK28EPuO7pgr3gEZyI5pptBtVy2GQxtImTMESDAj71yqYP8OfeD2nHvMj9KvorZpdHp7G3cNLdbywW3jWbSB3MBMccDNJY12nt/wBVZvJiF/6gNtkyds2+n7d4PIFVVnUFCWt2ipOJI3wpORlY5jNWuju6i6A/l22mRm3Z7NHBAPaplnko7r6L9zXFCEpXu/r+l0dXfiBna+7qzWm3MV3BXQ3Lts7rNwD+GZ5ABU7RuBpU0TXhbOnvNcRriplmV7Zu7VHm21DbTMiRIONs5AbteEM4vs4FksAWckJYtILlvLBByWUqqiSxRoE5p7wLU2pu2NPbLW/LBa4VH4i+V1Fg8SfKt+ltZ9WLGIaatnM/xOvczviLdQkzg95k+s0/p99u/b3AqejDBlBUxBMQSvea58W0ZDAkOB6FNpz9/wD7pL2ubUXVd2MgIuTJARQIWBgSDA9/vVTQ217xSyUMuci4CC7tkMoUjoickD+7P1q6sX1a0NvE4AgphswD2PuP15rIyNpZ95C+apL7QJLgwdqk8gT6HHFX+kdmX80GO35u8gCJz2FZYsscMmzu9FjU5P4E+9pCtsHy7jC4S7KLQJ6WJkMdCROBycZ5FMjVhbFwXLdtc9CXLVvzWJknap0cMDEgAgwORVbpzcVQbdpmKhwx8m2VXqB6p05LL0n/ALh7gxF0RDsCjNtVZIskhekE/NppXtMATHfmvPclbZg07M4vmHzGtXgAg815dEDMWUny7YwYJTpzBX2ESPg0ML90LcCH8PeUkSdw6ZUbQZmBn2qk1WXcrtAk/L8sTPTPb2q8+BB/HceunvD5wn5ZiTyMDHevUSpGd7NR8Y2Ha/ZGntiW02QriMAksSuCQBMc8cmqpPDNQlosES8trcXG4C6oE9bW2XcFGROY6pipfxKzJekFlPlWohfKMNaEwF7HOe9RBrL6XCpuakHZbb+sIBMNIcR1Hc5EH70U77Kzjsf1Ph17ybYvN5UoQbYaXEPC7kGUUynzD0gYpptGLVt1uQlxBZIDMomEALDPHXbzwZkU/o/GNZDi7cvnajbYbpUjaUZRI2kOEiAOBFSfivS3L8OOtjp7BYl1JJZLLEs7MIPScfv69OBpt6s5szaS3RUafQ3U33VW5ctC7cc+XuAAe2Dva6kFBtdD8wHY1kb1vbAHbiP/ABWj+JPGdTbsW9NIS0NjwmyWKIqSzoZaGVhB/srzAim0GqtkMb29mxtgj1XncDiN3HeKynCskn+Zpim3jiMJ5kqG2qdp271A6QW4LDJncJ5xHandDdy4YgTbcFtity68zETkbvdRTTgF1ADEkGFHOZIGfsfua50+oCAsGO4yAIBgRySfUwPt3rJr2Nr0RWQeaAZI3AH/ALoMR2itBYu2tiBLQBAmSQwYkrz0zHT3J5PqZp9SwdjdJyWBMDaCx6mxJ/NOf5cVbP49qLjNuYPMNBRMZHykjoyx4jk+tS+kQQ7yBjlVmQZ74n9snFXfw94TdKhzZ3Kw6DuVY+YHdIJKHcCYmApwZqmWWJbacAFiASBIiWPYTAqw8HYlG67h2Wjt632rBkqu1htUhbYP0PYCji3oi6Lfx7ws6bbHlKzqSwtuzGO870UKPTbNZ/T2wbigkbSwB3PsABYTLxCj+9GOYpzSm65bfdZ+n8zu2J+UFpPNSreiHl7iUO5yplbjMgQdTdGNsODn+wI4Iqt8ewVwtlZYOoKMAIbqnJDLHYbeexI9aauIGEYHqZ9+fbH8qs7F1w8oxABWXCSBskK8QSIUE/rTfic7AWIbd3ghlCCFnsAwYHIzsEHmXLdAj6bx7UIoRNTqFVRAUXbgCgcAANgDiKKr04pKtxRNkvSaxFDK4jGNkfMCmSZ52i59Nx9ajPbJZ/NBLjJ6gDMcmQZzE/cd8MpqdrggA7TIByD3yO4xTq3Whyo6TG87cCZA+nLVHGnolEi5aUhvLIVAAQC2ZAAMYBOS2I/lNWljw/esopIUDcQZEn7SMz+lVtpHb5txYDG70BIUAN9K9K0Hgl3yUDlQNoIBZQcqCD837UbpGU5UZNvDHtqZDLuHrEgt3xxI/auNBo7BXruOGhukWlYDqwQxvISY9u8ZrWa/QbFKypljBBBIgj+y55nv6fWs5qbgUx+Gt3I/MwvTMifkugY447VSUi2LbF8Zttet+VYul/KtQum2hHJV1D3LaqzC6YRwclxtxuWDVN8J3Aty6TsP/TthzCn+LZ5Mj+faousukXNwVFMq6hSYtkADG4lgZUGCZBHamr2oZyWYgsSSTMkk5JJIyZ7+9bctDh2PeL60XGHQgUMT0SCAWJiSSPzRx+VfeWS4G2FXlTulp4EqcxE54780acDePMPTEnYRPyyIJETMfvVn4F4x+GZz5Nm+HXaBc/LP5gQOf9qo5GkIRum6F1WotyegdQfqJPLENuAngQQJ5mTW/wDBrSNp1YdIMkJkx2gHa0iRWE88Mo3FyAL0naCSN1vg4zGZJxgd69E8JadMrbS0lsYBnceRsMHjE1x+p6SNMWX7JtkJdLpXS3/DV7m4g2xchpJgyPw0ZIXAJqIl3SFmHliywQgTDsrAkMTt0sHGOexz3qLcsBvMRrTArcfqljO64SMQCIkZ9+1VKeEPJi0WDCUbr+XO0hYk4zHPrXMlFumQ5XshW/hjUXVZ7Nm69qTDBCRA9WAgx3qw+DLao28kAi1fElVb8rECGMD685rf/CPj9jTeGtp72oCXUXUL5e1pO6dpiJHqPrXmFpwbDAESrZHpJEf616cpfdRnHsvfE/EEW8rqbTxbtYBYrJsFTM53AmccED0p1Piy2tu5bayt1Lqg7Xct5bkEyhMlWEgbjnH1rLjapDOhYEMBkgTEAz7EjHtVhc11lLKXG8NtQZHmefqhuYL/AItoOZgenas45KLSVmhveLm5bW01kW7dq3IAYqNwKkhlGC5hxuieY4q7FoXXsFlAQ2rEkqfzadBIgwfm5Paomp+F3t6dWNw3d0EoqAAA9M7mglhv9I5zXPiIW2tlSASbNmCpIyNOBLCcnHp6V24U5Ov72cmaVRv+9MzH9K6Whdtm1ldgAIKwGLs7BlEmdrL6ViLK4/8AIrW+J6Vr2kBaCQbRUtuBUG2skbREEi4Or1McYrwlpFHQpJUZnM8Fvl45xTMuFKvCLenfJPfllE9w44OIAwcTOfvNNMJq+1YVmUKiLx+bpPV67v8AxVnobukS2vmaAXrgkFzqLqIxJJEIh9IHPae9YxmvJs0/BnvC7atKkgE/LIkScZyOxP3iprppyCuVMfMSMCMAnv8AlzV5Zu2OsnQachj5gD3byhAAF2IwcFpJLZPr2Ahw6mx1keH27TBei6j6h4aQEmbsATGc88VWdPyNozhuJbN0eYhBUQUIVGMz0iDKjOBHbOILvg2ptiVLqZU4JZO2RuIgfWqnxTUO93dcUSMZna23HrJBjkGoivBkYq8CGafTahOLfEZb82QpiQcdwMcEzni40DL5b7bN24xa9EXHVAhRRJhoJAYk4z0g84zngqjI3DiQCWzECAAvNXdkKAXK2yRu6WWRnasgzkjcxgZBE8VlLbJI+pvbWdbdvyQYVk3ljK7laS2e7SPeKh+IXWZSDBEdgAelQokgZACwPTMcmrDy4clkVTJ6ChABMiIkEbTMDtFHiWohLiISU6jB+VgMpKHjC+p7embfIqYswO88fyyM0Vb6bwe4VBGnLT+beBOfTzBRWlr3BDtIsNPI4afpAC4mTgnsCTGKl+HFilxRctohKsfMLQxQPG0BSCckZ/tAcE1XagCcT96cTWOLZt722TOzcdkyDO3jsP0FUkm1ovFryWfhlom4kGScSCRBYHuRzNeleGqGtDc0kA/MZ9OP0H6Vj/gbwg6tx5LJ5lshyjHaelp6R3r1vwb4RKggufvjken6VhL1GNS4N7M5xszo8Mtwd3ME8gDkEY21n9SNrQuoa0snoF9rf5myFVCB+X9D649S1vgXlWmJuhVAJJJgADuSa8f8Z1ema6SfNu/31uJbU5BwrWmJGeao5xm+JbFFxKzxXwc7PNsuLqG4VaSnmI7FmUPcIXzAygkPAEhhAjNUtsCQ0gj2GY5zEffipt/xEkBB02VnYrBLnU2SXMDcxKgboHSAI9etD4oUGbaPG2CwBjYWI9z8xBn0HpW0rUSy7I2mtq24BLrNHTtjEDJYbCSv0iPWplrwVyG603COktbGDIJLFoWIHPM+xrrSeKtaZmW2nUoEehVgwYHmZBkfKQYIIxVp4lobrr5rNbabNv5Dt4UdG1VALgA5gg+pNZ82S9DFvUFkVlayhUuQHuem0g7f0meftWv0GpHkAsA24t8rAg9ZOG8uJ7EiM1jhdVbe7B3C4D0CRhR27wee2a0/gt1WtrAgS0ErAA3tPTtJHb9/WiwvK6R53+SyyhhVe/8Apka7a2u1y6s+YzrDKtwgZVMtbxIiIMiBMVA/F2RdabI+cyeFJ/w+TKie0U34gd5cEFwHaAIABLEH/wBs+vryZpV8KsXQMtZZmMhizDBJA6bIiB6cyOO3LLGotp+534ZXCL/JDGq0beexAibkARHcjggEccECpXjFlvJJ2KgWJK7paSOdzH9q0Xgvw/Gnt3iJ6laSMEC4VJ2xxA4qz+KPhzytDfcLkBCTMz/EHH61Wc3yr2N4tUeU6m3Ee+T7do/QA/ejxLRC3IIvIsdPmAKxwD9O/b1FS9SohZxGDjvz6+4qL4jdWCEdio+XcVDcHnbPcnFaQm2yzVGrsay2ECrdsuzK24Rencdx3Dp2wByD3zU/X60W7ViVDk6e0BJDQRbUdx047e9Q9I1k2lW01zdKsWdc7QvUFIYLEk425x1er3xLt2aYrug2ViQFxtUYj6Hmu+WR44OS8fycaxqb4vqzNajxm0VZJVZVFgDgoTOY45j6mq5XRhCkEjvPbPYj6VFvL1H6mpGitSCMj3gmBxwKpLK5U2zWONQtItfDtDbuKz3XSUHSjMy7ueCFMQB9ZjHpGa2A1wMpYBiFhsCJjPfiJ96e/BIVBN1VK9iMGctEnEGB7zU/w3wdriFtsqCM/YHMe1YznRZdlZrUAW1IB6IMjjcOc/WoHAIH35jBmZ/5zWm+JNHsGmf5d1gTmM9Yj9ZFUN1UxukAxwd20HnjIM5ipxyuNkyWym12juM75DQW2jzELEA8BN277R2PpTK+FXzkWLxk7RFt8kYjjmRxUrX6YjUXAgYMLhySoAkFiTP3IPp9asNOrsonW20IBAUvbGJOMsO4Bz/a/XV5HFGdEfwuwwIlWC5+YEdwRPvzWg0lgSpIVhOVlhIg9x2+81S+EyzmW3EbhIUAEDbBx9P51odIw3RuCllZBPfdBj34Ux7VbtlfBNv+H7zK2wgHMFiDyZ6pjkCPaoXjOkt7H8tXHS87gIAhtsZJ/WvQr3iun02mU3NQRvZlDB2J3WwCZgEzMc9zWQ8e8btsIN19txDG647AhpYdJHEng981amiq2eTFR6D9qKnITHDfqKK0LDr6WYjPt3+9a3WfByfhtPcXpZrSF5YKCzAEnIPr64qT4P8AE2nDIPKAsq6sbYUCWHJmZJmeTxHpUz4/+N7OqVrNndbtEKcDkqeCJ4/2rxcuX1GScVFNU9/A7IwhFbMRYsLbcMjdSN8yt6ehEVuPH9Let21C3LktcCRuknpLD5STyKymi0e3TDU3Wf8ADrdKW1XaZusoL4LDaIVJMGYHpVn8V/0g2tTda5bsOAwtjZcYbQbZY7hs7ndH2rpzYcjkmlbM4OFbO7zvsZL7XLqoQIQl1HSzdRxxtJPoJPapWvuslu3At27e0gXWsIwYAEgsTbJknYoY4JZZPes1454/YuR5SuMRBAUe/wCcz3rU+Cf0i6SzZU3NN5moGNrAG2EAxtYkmScnpH7TWVZo8Z44te6uiU1G1Zj9TdR+o3FJZsqFCqAqxPSAO3AFPanSiyzo6SVMclYnORHoRVj8RfG9rWOs6e3ZTBby1Bfchbb1ExBDCRHbvVlqvjjRPpDpxo0DlQpv7EFwwQZ3czjmuxLLNffVfMxbSeig8N1qWWUsbRDiCfLS+U55S4sAmexqx1XxBcU2hKRs3W18i3a2bhuDqigrmZB5PVxOavx7S6Oytk2bxutcQPcWIFsn8m78zD6VVW/ELYcNtOIx9o5qHiXhBO+zRp4XeC5RipDwNxgbwADHpjPrAq68KN+2OpABiN2TF3KsTB9z/pUq3/S7YFtU/AkwoXcbi5I5xsNceDfHmmu3QtzTCxaY9TAtciAY6QomeK5MOX18HfBfVFs2DBljxn0RvEvAdQ7h7CC4pAOFDDqXI6kUkzuPfkVH+HtKbt8JdvppmVJtyiFTvAYrM/NteYyeRgirzSf0wPZlF0SsowDvZSR//MxWE+IfFLZuHyULqQsOyFDJEsNvsxI9wBVox9TkT+0STftWv12WjHHDS6R6N8P/ANJQ0yDT3rPmraUANaKkk7maSCQO/b098Vnj39Jmoe09i9YUW7+4rkeYq78AqDj5SMjPNef6Tx3a912soTcQKAgCKhWIYLtOcdomTM0zrvFjdK9BULwBxJiTO3vtX9BW6xS5bRDcfBaa/V3NqsbZVCWUEkA7re3ev1G5Zn1rhrjMm4I5QFgYcFhsUMx28gAMOoiM1WJ4iQZ2EjIgkwQx6hIzBzPfJqf8N30N9BfS41p2CuqfOQxHE95Aq69OvYq8jNd8MLqdWk2baFVm2vmahUIZVUsSCsxDKB9KsE8M1F/y0u27dlbVuN63rblgiqSdpYdXWuJ7H0rJa/WadbQt2LV6Gffc3gEypZV2MADt2NJB7/TLPinj58ybSM6/h1sg3rdvcOgBioUQGBkBstGZmoniySuKen+X/SsWk7Hv/S/NuOLLbgGABYbWhjE7BuMScxMVY/Bvw9d1rFLISQpfrJUFQwUwQPUjt61kP/XnBQrAZIjcFbgk5nnJOCOMVK8M8fNq6Gsu+nBQoSHacqRJKxOYPESBipxYpx/EaTmmtHo1/wCC9SpvW28kBFts53mOrpBG1ScRJBA5BzioF7x2/atmzbUKEC2nJ2klwkGBPM78/T2rGaj4x1jJdtfiGa3dneCFO+SCSWI3Sdqk5zn1MwNN4xdRVVQIVtynMhpBkGcfKP09hU5MFrRSMkuz1P4p1S37WmQ2gt9QFdWe0tvNsxEXCQCWkEwOk1iNRobqv5TJsuEcMQvIkEkmAMTJxUF/iJ3gtbtKyzDBWbk8GW+US2PefrXXPGbxMljO0LyflA2xk8QTjjJrLHgyRVaLuUWaTxPRXXuajV2FPkBlaLmwNJC9MSZgEnB+WOJAqr8L1l0MVs2E38MAHLHaHLSpf03TAHFQ3+Ib5G0kEZBETOABOcwAAPYU3ovH7lq4twAF1ZmLGQz79sh2Blhg/wDc3rWscc6akkVk4+DRfC2nc3TuXaFVyenpXcJWcEmdsZmalam1tQOW2xDk7QxG47R0sY796ox8Yt3s2zhQep/yznn0MfamX+KWJJFpAD2kkfvVXHK30Puk/Tae0/D3Se4VAcnA/PxJqy1Wjt6c3EKvv8sj+IptnqhgdrXAfbj7ZrKWfH7iPuQbJYFtpjcAwYKewEqKna74s1F67vuMzNEdR6tuYBaBODEnMfaujizMu9R4JqNxIsXADBHQ/BAIOD3GfvRTNv4+1YAG5sAAdR4AgfsBSVHAkzCuAeK4v3M8U3AptwK1a2ReiVvYrMHYDEwdsntMRNIlyOw/b/alD/w47T6j29pPb/hpq1t7x+tSyETFug+g/T/autw9v+fauVCT2+omnejvH0qoG2dfb9abe9TxdcTTBZPX9RUkHF27XAu0PcFIHFCyJNvUH1/nVjZ8QI747GG/3qt01xatNPqUCQVkevQP3jNSjSBITXk/2j9FJFN6jXT6j7NT6eI2gOke2QGAGO3rUa54hgowGcyAVP6Dv96rI1bVdkG/qG9DH+GB9aiXLp9/0ipl3U2zIyeI6gAP8uagPeB/25/mKhHOwF0+9PW9Qw9Y/aoovfSu0v8Accj2qwJo1bn+1PtNNXLxP5T9YoOtIzgz7U02qPo386siGNM2Z2j9Af500T7fsKGvVwblQwdTRNcb6BcqAd7jQWNcm570m6gFJoBrndRuoBwGlBNN76N3vQD280pc0yGomgHwxopjdRQHTVyaKKlkI6Xii2aKKhgdWnD2paKICEYP2pp+KSigODxSNRRQkSaSaKKIsh6MVw1FFSyfBya4ooqEUFFKaKKkCUpNFFADGuaKKgBXVJRQCGkoooApRRRQCUUUUAUUUUAUUUV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3018" name="Picture 10" descr="香港之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40000" contrast="81000"/>
          </a:blip>
          <a:srcRect/>
          <a:stretch>
            <a:fillRect/>
          </a:stretch>
        </p:blipFill>
        <p:spPr bwMode="auto">
          <a:xfrm>
            <a:off x="0" y="-384175"/>
            <a:ext cx="9144000" cy="6858001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558140" y="1151905"/>
            <a:ext cx="81227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 smtClean="0">
                <a:solidFill>
                  <a:srgbClr val="00B0F0"/>
                </a:solidFill>
              </a:rPr>
              <a:t>香港工商基督徒協會</a:t>
            </a:r>
            <a:endParaRPr lang="zh-TW" altLang="zh-TW" dirty="0" smtClean="0">
              <a:solidFill>
                <a:srgbClr val="00B0F0"/>
              </a:solidFill>
            </a:endParaRPr>
          </a:p>
          <a:p>
            <a:pPr algn="ctr"/>
            <a:r>
              <a:rPr lang="en-GB" altLang="zh-TW" b="1" i="1" dirty="0" smtClean="0">
                <a:solidFill>
                  <a:srgbClr val="00B0F0"/>
                </a:solidFill>
              </a:rPr>
              <a:t>Christian Business and Marketplace Connection</a:t>
            </a:r>
          </a:p>
          <a:p>
            <a:pPr algn="ctr" latinLnBrk="1">
              <a:defRPr/>
            </a:pPr>
            <a:r>
              <a:rPr lang="zh-TW" altLang="en-US" sz="44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12F2F"/>
                    </a:gs>
                  </a:gsLst>
                  <a:lin ang="5400000" scaled="1"/>
                </a:gradFill>
                <a:effectLst>
                  <a:outerShdw dist="74053" dir="1857825" algn="ctr" rotWithShape="0">
                    <a:schemeClr val="tx1">
                      <a:alpha val="79999"/>
                    </a:schemeClr>
                  </a:outerShdw>
                </a:effectLst>
                <a:latin typeface="HY견고딕"/>
                <a:ea typeface="굴림" pitchFamily="34" charset="-127"/>
              </a:rPr>
              <a:t>事工簡介</a:t>
            </a:r>
            <a:endParaRPr lang="zh-TW" altLang="en-US" sz="44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12F2F"/>
                  </a:gs>
                </a:gsLst>
                <a:lin ang="5400000" scaled="1"/>
              </a:gradFill>
              <a:effectLst>
                <a:outerShdw dist="74053" dir="1857825" algn="ctr" rotWithShape="0">
                  <a:schemeClr val="tx1">
                    <a:alpha val="79999"/>
                  </a:schemeClr>
                </a:outerShdw>
              </a:effectLst>
              <a:latin typeface="HY견고딕"/>
              <a:ea typeface="굴림" pitchFamily="34" charset="-127"/>
            </a:endParaRPr>
          </a:p>
        </p:txBody>
      </p:sp>
      <p:pic>
        <p:nvPicPr>
          <p:cNvPr id="14" name="圖片 13" descr="lLogo-CBMC Hong Kong 2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1948" y="296883"/>
            <a:ext cx="3752603" cy="8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3"/>
            <a:ext cx="5491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942975" y="1320800"/>
            <a:ext cx="1200150" cy="822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FFFF00"/>
                </a:solidFill>
              </a:rPr>
              <a:t>禱告</a:t>
            </a:r>
          </a:p>
        </p:txBody>
      </p:sp>
      <p:sp>
        <p:nvSpPr>
          <p:cNvPr id="16388" name="文字方塊 11"/>
          <p:cNvSpPr txBox="1">
            <a:spLocks noChangeArrowheads="1"/>
          </p:cNvSpPr>
          <p:nvPr/>
        </p:nvSpPr>
        <p:spPr bwMode="auto">
          <a:xfrm>
            <a:off x="4084638" y="1514475"/>
            <a:ext cx="11350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0" lang="zh-TW" altLang="en-US" b="1" dirty="0">
                <a:solidFill>
                  <a:srgbClr val="FFFF00"/>
                </a:solidFill>
                <a:latin typeface="Calibri" pitchFamily="34" charset="0"/>
                <a:ea typeface="Gulim" pitchFamily="34" charset="-127"/>
              </a:rPr>
              <a:t>福音</a:t>
            </a:r>
          </a:p>
        </p:txBody>
      </p:sp>
      <p:sp>
        <p:nvSpPr>
          <p:cNvPr id="16389" name="文字方塊 12"/>
          <p:cNvSpPr txBox="1">
            <a:spLocks noChangeArrowheads="1"/>
          </p:cNvSpPr>
          <p:nvPr/>
        </p:nvSpPr>
        <p:spPr bwMode="auto">
          <a:xfrm>
            <a:off x="4435475" y="3905250"/>
            <a:ext cx="11461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0" lang="zh-TW" altLang="en-US" b="1">
                <a:solidFill>
                  <a:srgbClr val="FFFF00"/>
                </a:solidFill>
                <a:latin typeface="Calibri" pitchFamily="34" charset="0"/>
                <a:ea typeface="Gulim" pitchFamily="34" charset="-127"/>
              </a:rPr>
              <a:t>門訓</a:t>
            </a:r>
          </a:p>
        </p:txBody>
      </p:sp>
      <p:sp>
        <p:nvSpPr>
          <p:cNvPr id="16390" name="文字方塊 13"/>
          <p:cNvSpPr txBox="1">
            <a:spLocks noChangeArrowheads="1"/>
          </p:cNvSpPr>
          <p:nvPr/>
        </p:nvSpPr>
        <p:spPr bwMode="auto">
          <a:xfrm>
            <a:off x="1244600" y="4286250"/>
            <a:ext cx="12223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0" lang="zh-TW" altLang="en-US" b="1">
                <a:solidFill>
                  <a:srgbClr val="FFFF00"/>
                </a:solidFill>
                <a:latin typeface="Calibri" pitchFamily="34" charset="0"/>
                <a:ea typeface="Gulim" pitchFamily="34" charset="-127"/>
              </a:rPr>
              <a:t>增長</a:t>
            </a:r>
          </a:p>
        </p:txBody>
      </p:sp>
      <p:sp>
        <p:nvSpPr>
          <p:cNvPr id="16391" name="文字方塊 7"/>
          <p:cNvSpPr txBox="1">
            <a:spLocks noChangeArrowheads="1"/>
          </p:cNvSpPr>
          <p:nvPr/>
        </p:nvSpPr>
        <p:spPr bwMode="auto">
          <a:xfrm>
            <a:off x="2832100" y="3044825"/>
            <a:ext cx="9017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0" lang="zh-TW" altLang="en-US" b="1" dirty="0">
                <a:latin typeface="Calibri" pitchFamily="34" charset="0"/>
                <a:ea typeface="Gulim" pitchFamily="34" charset="-127"/>
              </a:rPr>
              <a:t> 領導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61925" y="5448300"/>
            <a:ext cx="83169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/>
            <a:r>
              <a:rPr kumimoji="0" lang="zh-TW" altLang="en-US" sz="3200" b="1">
                <a:solidFill>
                  <a:srgbClr val="FF66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 生命影響生命  門徒造就門徒  領袖傳承領袖</a:t>
            </a: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0" y="196850"/>
            <a:ext cx="6858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ko-KR" sz="4400" b="1">
                <a:solidFill>
                  <a:srgbClr val="CC0000"/>
                </a:solidFill>
                <a:latin typeface="Arial" pitchFamily="34" charset="0"/>
                <a:ea typeface="Gulim" pitchFamily="34" charset="-127"/>
              </a:rPr>
              <a:t>Ministry Stategy</a:t>
            </a:r>
            <a:r>
              <a:rPr kumimoji="0" lang="zh-TW" altLang="en-US" sz="4400" b="1">
                <a:solidFill>
                  <a:srgbClr val="CC0000"/>
                </a:solidFill>
                <a:latin typeface="Arial" pitchFamily="34" charset="0"/>
                <a:ea typeface="Gulim" pitchFamily="34" charset="-127"/>
              </a:rPr>
              <a:t> 事工策略</a:t>
            </a:r>
            <a:endParaRPr kumimoji="0" lang="en-US" altLang="ko-KR" sz="3400" b="1">
              <a:solidFill>
                <a:srgbClr val="CC000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16394" name="文字方塊 14"/>
          <p:cNvSpPr txBox="1">
            <a:spLocks noChangeArrowheads="1"/>
          </p:cNvSpPr>
          <p:nvPr/>
        </p:nvSpPr>
        <p:spPr bwMode="auto">
          <a:xfrm>
            <a:off x="2343150" y="2582863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/>
              <a:t>Leadership</a:t>
            </a:r>
            <a:endParaRPr lang="zh-TW" altLang="en-US" sz="2800" b="1" dirty="0"/>
          </a:p>
        </p:txBody>
      </p:sp>
      <p:sp>
        <p:nvSpPr>
          <p:cNvPr id="16395" name="文字方塊 16"/>
          <p:cNvSpPr txBox="1">
            <a:spLocks noChangeArrowheads="1"/>
          </p:cNvSpPr>
          <p:nvPr/>
        </p:nvSpPr>
        <p:spPr bwMode="auto">
          <a:xfrm>
            <a:off x="922338" y="2143125"/>
            <a:ext cx="1220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/>
              <a:t>Prayer</a:t>
            </a:r>
            <a:endParaRPr lang="zh-TW" altLang="en-US" sz="2800" b="1" dirty="0"/>
          </a:p>
        </p:txBody>
      </p:sp>
      <p:sp>
        <p:nvSpPr>
          <p:cNvPr id="16396" name="文字方塊 17"/>
          <p:cNvSpPr txBox="1">
            <a:spLocks noChangeArrowheads="1"/>
          </p:cNvSpPr>
          <p:nvPr/>
        </p:nvSpPr>
        <p:spPr bwMode="auto">
          <a:xfrm>
            <a:off x="3771900" y="1023938"/>
            <a:ext cx="169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Outreach</a:t>
            </a:r>
            <a:endParaRPr lang="zh-TW" altLang="en-US" sz="2800" b="1"/>
          </a:p>
        </p:txBody>
      </p:sp>
      <p:sp>
        <p:nvSpPr>
          <p:cNvPr id="16397" name="文字方塊 18"/>
          <p:cNvSpPr txBox="1">
            <a:spLocks noChangeArrowheads="1"/>
          </p:cNvSpPr>
          <p:nvPr/>
        </p:nvSpPr>
        <p:spPr bwMode="auto">
          <a:xfrm>
            <a:off x="3733800" y="4486275"/>
            <a:ext cx="218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Discipleship</a:t>
            </a:r>
            <a:endParaRPr lang="zh-TW" altLang="en-US" sz="2800" b="1"/>
          </a:p>
        </p:txBody>
      </p:sp>
      <p:sp>
        <p:nvSpPr>
          <p:cNvPr id="16398" name="文字方塊 19"/>
          <p:cNvSpPr txBox="1">
            <a:spLocks noChangeArrowheads="1"/>
          </p:cNvSpPr>
          <p:nvPr/>
        </p:nvSpPr>
        <p:spPr bwMode="auto">
          <a:xfrm>
            <a:off x="646113" y="4752975"/>
            <a:ext cx="2573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/>
              <a:t>Team Building</a:t>
            </a:r>
            <a:endParaRPr lang="zh-TW" altLang="en-US" sz="2800" b="1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857250" y="9525"/>
            <a:ext cx="6248400" cy="6124575"/>
            <a:chOff x="192" y="528"/>
            <a:chExt cx="3936" cy="3858"/>
          </a:xfrm>
        </p:grpSpPr>
        <p:sp>
          <p:nvSpPr>
            <p:cNvPr id="17414" name="Text Box 60"/>
            <p:cNvSpPr txBox="1">
              <a:spLocks noChangeArrowheads="1"/>
            </p:cNvSpPr>
            <p:nvPr/>
          </p:nvSpPr>
          <p:spPr bwMode="auto">
            <a:xfrm>
              <a:off x="1452" y="528"/>
              <a:ext cx="1623" cy="4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zh-TW">
                  <a:solidFill>
                    <a:srgbClr val="000000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會員大會</a:t>
              </a:r>
              <a:endParaRPr lang="en-US" altLang="zh-TW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  <a:p>
              <a:pPr algn="ctr" latinLnBrk="1"/>
              <a:r>
                <a:rPr lang="en-US" altLang="zh-TW" sz="1800">
                  <a:solidFill>
                    <a:srgbClr val="000000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Membership Conference</a:t>
              </a:r>
              <a:endParaRPr lang="zh-TW" altLang="zh-TW" sz="1800">
                <a:ea typeface="Gulim" pitchFamily="34" charset="-127"/>
                <a:cs typeface="Times New Roman" pitchFamily="18" charset="0"/>
              </a:endParaRPr>
            </a:p>
          </p:txBody>
        </p:sp>
        <p:grpSp>
          <p:nvGrpSpPr>
            <p:cNvPr id="17415" name="Group 57"/>
            <p:cNvGrpSpPr>
              <a:grpSpLocks/>
            </p:cNvGrpSpPr>
            <p:nvPr/>
          </p:nvGrpSpPr>
          <p:grpSpPr bwMode="auto">
            <a:xfrm>
              <a:off x="1584" y="993"/>
              <a:ext cx="1296" cy="600"/>
              <a:chOff x="1984" y="890"/>
              <a:chExt cx="1728" cy="738"/>
            </a:xfrm>
          </p:grpSpPr>
          <p:sp>
            <p:nvSpPr>
              <p:cNvPr id="17455" name="Line 59"/>
              <p:cNvSpPr>
                <a:spLocks noChangeShapeType="1"/>
              </p:cNvSpPr>
              <p:nvPr/>
            </p:nvSpPr>
            <p:spPr bwMode="auto">
              <a:xfrm>
                <a:off x="2840" y="890"/>
                <a:ext cx="0" cy="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56" name="Text Box 58"/>
              <p:cNvSpPr txBox="1">
                <a:spLocks noChangeArrowheads="1"/>
              </p:cNvSpPr>
              <p:nvPr/>
            </p:nvSpPr>
            <p:spPr bwMode="auto">
              <a:xfrm>
                <a:off x="1984" y="1056"/>
                <a:ext cx="1728" cy="5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同工會</a:t>
                </a:r>
                <a:endParaRPr lang="en-US" altLang="zh-TW">
                  <a:solidFill>
                    <a:srgbClr val="000000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  <a:p>
                <a:pPr algn="ctr" latinLnBrk="1"/>
                <a:r>
                  <a:rPr lang="en-US" altLang="zh-TW" sz="1800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Co-worker Meeting</a:t>
                </a:r>
                <a:endParaRPr lang="zh-TW" altLang="zh-TW" sz="1800"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7416" name="Group 54"/>
            <p:cNvGrpSpPr>
              <a:grpSpLocks/>
            </p:cNvGrpSpPr>
            <p:nvPr/>
          </p:nvGrpSpPr>
          <p:grpSpPr bwMode="auto">
            <a:xfrm>
              <a:off x="1503" y="1583"/>
              <a:ext cx="1491" cy="658"/>
              <a:chOff x="1876" y="836"/>
              <a:chExt cx="1988" cy="753"/>
            </a:xfrm>
          </p:grpSpPr>
          <p:sp>
            <p:nvSpPr>
              <p:cNvPr id="17453" name="Line 56"/>
              <p:cNvSpPr>
                <a:spLocks noChangeShapeType="1"/>
              </p:cNvSpPr>
              <p:nvPr/>
            </p:nvSpPr>
            <p:spPr bwMode="auto">
              <a:xfrm>
                <a:off x="2840" y="83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54" name="Text Box 55"/>
              <p:cNvSpPr txBox="1">
                <a:spLocks noChangeArrowheads="1"/>
              </p:cNvSpPr>
              <p:nvPr/>
            </p:nvSpPr>
            <p:spPr bwMode="auto">
              <a:xfrm>
                <a:off x="1876" y="1056"/>
                <a:ext cx="1988" cy="53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/>
                <a:r>
                  <a:rPr lang="en-US" altLang="zh-TW" b="1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        </a:t>
                </a:r>
                <a:r>
                  <a:rPr lang="zh-TW" b="1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會</a:t>
                </a:r>
                <a:r>
                  <a:rPr lang="en-US" altLang="zh-TW" b="1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  </a:t>
                </a:r>
                <a:r>
                  <a:rPr lang="zh-TW" b="1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長</a:t>
                </a:r>
                <a:endParaRPr lang="en-US" altLang="zh-TW" b="1">
                  <a:solidFill>
                    <a:srgbClr val="000000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  <a:p>
                <a:pPr algn="ctr" latinLnBrk="1"/>
                <a:r>
                  <a:rPr lang="en-US" altLang="zh-TW" sz="1800" b="1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Committee Chairman</a:t>
                </a:r>
                <a:endParaRPr lang="zh-TW" altLang="zh-TW" sz="1800" b="1">
                  <a:ea typeface="Gulim" pitchFamily="34" charset="-127"/>
                  <a:cs typeface="Times New Roman" pitchFamily="18" charset="0"/>
                </a:endParaRPr>
              </a:p>
            </p:txBody>
          </p:sp>
        </p:grpSp>
        <p:grpSp>
          <p:nvGrpSpPr>
            <p:cNvPr id="17417" name="Group 34"/>
            <p:cNvGrpSpPr>
              <a:grpSpLocks/>
            </p:cNvGrpSpPr>
            <p:nvPr/>
          </p:nvGrpSpPr>
          <p:grpSpPr bwMode="auto">
            <a:xfrm>
              <a:off x="192" y="2229"/>
              <a:ext cx="3936" cy="1696"/>
              <a:chOff x="192" y="2565"/>
              <a:chExt cx="3936" cy="1696"/>
            </a:xfrm>
          </p:grpSpPr>
          <p:sp>
            <p:nvSpPr>
              <p:cNvPr id="17434" name="Line 53"/>
              <p:cNvSpPr>
                <a:spLocks noChangeShapeType="1"/>
              </p:cNvSpPr>
              <p:nvPr/>
            </p:nvSpPr>
            <p:spPr bwMode="auto">
              <a:xfrm>
                <a:off x="2208" y="2565"/>
                <a:ext cx="0" cy="7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35" name="Line 52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35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36" name="Line 51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7437" name="Group 48"/>
              <p:cNvGrpSpPr>
                <a:grpSpLocks/>
              </p:cNvGrpSpPr>
              <p:nvPr/>
            </p:nvGrpSpPr>
            <p:grpSpPr bwMode="auto">
              <a:xfrm>
                <a:off x="192" y="2688"/>
                <a:ext cx="528" cy="993"/>
                <a:chOff x="192" y="2688"/>
                <a:chExt cx="528" cy="993"/>
              </a:xfrm>
            </p:grpSpPr>
            <p:sp>
              <p:nvSpPr>
                <p:cNvPr id="17451" name="Line 50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45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92" y="3216"/>
                  <a:ext cx="528" cy="46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latinLnBrk="1"/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行政</a:t>
                  </a:r>
                  <a:endParaRPr lang="en-US" alt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endParaRPr>
                </a:p>
                <a:p>
                  <a:pPr algn="ctr" latinLnBrk="1"/>
                  <a:r>
                    <a:rPr lang="en-US" altLang="zh-TW" sz="1800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Adm.</a:t>
                  </a:r>
                  <a:endParaRPr lang="zh-TW" altLang="zh-TW" sz="1800">
                    <a:ea typeface="Gulim" pitchFamily="34" charset="-127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438" name="Text Box 47"/>
              <p:cNvSpPr txBox="1">
                <a:spLocks noChangeArrowheads="1"/>
              </p:cNvSpPr>
              <p:nvPr/>
            </p:nvSpPr>
            <p:spPr bwMode="auto">
              <a:xfrm>
                <a:off x="3600" y="3264"/>
                <a:ext cx="528" cy="4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會計</a:t>
                </a:r>
                <a:endParaRPr lang="en-US" altLang="zh-TW">
                  <a:solidFill>
                    <a:srgbClr val="000000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endParaRPr>
              </a:p>
              <a:p>
                <a:pPr algn="ctr" latinLnBrk="1"/>
                <a:r>
                  <a:rPr lang="en-US" altLang="zh-TW" sz="1800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Accnt</a:t>
                </a:r>
                <a:endParaRPr lang="zh-TW" altLang="zh-TW" sz="1800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7439" name="Line 46"/>
              <p:cNvSpPr>
                <a:spLocks noChangeShapeType="1"/>
              </p:cNvSpPr>
              <p:nvPr/>
            </p:nvSpPr>
            <p:spPr bwMode="auto">
              <a:xfrm>
                <a:off x="867" y="3339"/>
                <a:ext cx="26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40" name="Text Box 45"/>
              <p:cNvSpPr txBox="1">
                <a:spLocks noChangeArrowheads="1"/>
              </p:cNvSpPr>
              <p:nvPr/>
            </p:nvSpPr>
            <p:spPr bwMode="auto">
              <a:xfrm>
                <a:off x="2226" y="3702"/>
                <a:ext cx="768" cy="4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atinLnBrk="1"/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 </a:t>
                </a:r>
                <a:r>
                  <a:rPr 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跟進組</a:t>
                </a:r>
                <a:r>
                  <a:rPr lang="en-US" altLang="zh-TW" sz="1800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Follow-Up</a:t>
                </a:r>
                <a:endParaRPr lang="zh-TW" altLang="zh-TW" sz="1800">
                  <a:ea typeface="Gulim" pitchFamily="34" charset="-127"/>
                  <a:cs typeface="Times New Roman" pitchFamily="18" charset="0"/>
                </a:endParaRPr>
              </a:p>
            </p:txBody>
          </p:sp>
          <p:grpSp>
            <p:nvGrpSpPr>
              <p:cNvPr id="17441" name="Group 42"/>
              <p:cNvGrpSpPr>
                <a:grpSpLocks/>
              </p:cNvGrpSpPr>
              <p:nvPr/>
            </p:nvGrpSpPr>
            <p:grpSpPr bwMode="auto">
              <a:xfrm>
                <a:off x="3075" y="3325"/>
                <a:ext cx="909" cy="842"/>
                <a:chOff x="3075" y="3325"/>
                <a:chExt cx="909" cy="842"/>
              </a:xfrm>
            </p:grpSpPr>
            <p:sp>
              <p:nvSpPr>
                <p:cNvPr id="17449" name="Line 44"/>
                <p:cNvSpPr>
                  <a:spLocks noChangeShapeType="1"/>
                </p:cNvSpPr>
                <p:nvPr/>
              </p:nvSpPr>
              <p:spPr bwMode="auto">
                <a:xfrm>
                  <a:off x="3477" y="3325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45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075" y="3702"/>
                  <a:ext cx="909" cy="46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latinLnBrk="1" hangingPunct="0"/>
                  <a:r>
                    <a:rPr lang="zh-TW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增長組</a:t>
                  </a:r>
                  <a:endParaRPr lang="en-US" alt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endParaRPr>
                </a:p>
                <a:p>
                  <a:pPr algn="ctr" eaLnBrk="0" latinLnBrk="1" hangingPunct="0"/>
                  <a:r>
                    <a:rPr lang="en-US" altLang="zh-TW" sz="1800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Membership</a:t>
                  </a:r>
                  <a:endParaRPr lang="zh-TW" altLang="zh-TW" sz="1800">
                    <a:ea typeface="Gulim" pitchFamily="34" charset="-127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442" name="Line 41"/>
              <p:cNvSpPr>
                <a:spLocks noChangeShapeType="1"/>
              </p:cNvSpPr>
              <p:nvPr/>
            </p:nvSpPr>
            <p:spPr bwMode="auto">
              <a:xfrm>
                <a:off x="2667" y="3339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7443" name="Group 38"/>
              <p:cNvGrpSpPr>
                <a:grpSpLocks/>
              </p:cNvGrpSpPr>
              <p:nvPr/>
            </p:nvGrpSpPr>
            <p:grpSpPr bwMode="auto">
              <a:xfrm>
                <a:off x="642" y="3339"/>
                <a:ext cx="720" cy="883"/>
                <a:chOff x="3186" y="3339"/>
                <a:chExt cx="720" cy="883"/>
              </a:xfrm>
            </p:grpSpPr>
            <p:sp>
              <p:nvSpPr>
                <p:cNvPr id="17447" name="Line 40"/>
                <p:cNvSpPr>
                  <a:spLocks noChangeShapeType="1"/>
                </p:cNvSpPr>
                <p:nvPr/>
              </p:nvSpPr>
              <p:spPr bwMode="auto">
                <a:xfrm>
                  <a:off x="3411" y="3339"/>
                  <a:ext cx="0" cy="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44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186" y="3699"/>
                  <a:ext cx="720" cy="52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atinLnBrk="1"/>
                  <a:r>
                    <a:rPr lang="zh-TW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禱告</a:t>
                  </a:r>
                  <a:r>
                    <a:rPr lang="zh-TW" altLang="en-US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組</a:t>
                  </a:r>
                  <a:endParaRPr lang="en-US" altLang="zh-TW">
                    <a:solidFill>
                      <a:srgbClr val="000000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endParaRPr>
                </a:p>
                <a:p>
                  <a:pPr latinLnBrk="1"/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 Prayer</a:t>
                  </a:r>
                  <a:endParaRPr lang="zh-TW" altLang="zh-TW">
                    <a:ea typeface="Gulim" pitchFamily="34" charset="-127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444" name="Group 35"/>
              <p:cNvGrpSpPr>
                <a:grpSpLocks/>
              </p:cNvGrpSpPr>
              <p:nvPr/>
            </p:nvGrpSpPr>
            <p:grpSpPr bwMode="auto">
              <a:xfrm>
                <a:off x="1440" y="3336"/>
                <a:ext cx="720" cy="925"/>
                <a:chOff x="3168" y="3336"/>
                <a:chExt cx="720" cy="925"/>
              </a:xfrm>
            </p:grpSpPr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>
                  <a:off x="3540" y="3336"/>
                  <a:ext cx="0" cy="3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744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68" y="3699"/>
                  <a:ext cx="720" cy="56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atinLnBrk="1"/>
                  <a:r>
                    <a:rPr lang="zh-TW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福音組</a:t>
                  </a:r>
                  <a:r>
                    <a:rPr lang="en-US" altLang="zh-TW" sz="2000">
                      <a:solidFill>
                        <a:srgbClr val="000000"/>
                      </a:solidFill>
                      <a:latin typeface="Times New Roman" pitchFamily="18" charset="0"/>
                      <a:ea typeface="Gulim" pitchFamily="34" charset="-127"/>
                      <a:cs typeface="Times New Roman" pitchFamily="18" charset="0"/>
                    </a:rPr>
                    <a:t>Outreach</a:t>
                  </a:r>
                </a:p>
                <a:p>
                  <a:pPr latinLnBrk="1"/>
                  <a:endParaRPr lang="zh-TW" sz="800">
                    <a:ea typeface="Gulim" pitchFamily="34" charset="-127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7418" name="Group 26"/>
            <p:cNvGrpSpPr>
              <a:grpSpLocks/>
            </p:cNvGrpSpPr>
            <p:nvPr/>
          </p:nvGrpSpPr>
          <p:grpSpPr bwMode="auto">
            <a:xfrm>
              <a:off x="3162" y="3837"/>
              <a:ext cx="642" cy="537"/>
              <a:chOff x="3162" y="3837"/>
              <a:chExt cx="642" cy="537"/>
            </a:xfrm>
          </p:grpSpPr>
          <p:sp>
            <p:nvSpPr>
              <p:cNvPr id="17431" name="Line 33"/>
              <p:cNvSpPr>
                <a:spLocks noChangeShapeType="1"/>
              </p:cNvSpPr>
              <p:nvPr/>
            </p:nvSpPr>
            <p:spPr bwMode="auto">
              <a:xfrm>
                <a:off x="3477" y="3837"/>
                <a:ext cx="0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32" name="WordArt 28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516" y="4086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  <p:sp>
            <p:nvSpPr>
              <p:cNvPr id="17433" name="WordArt 27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066" y="4086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</p:grpSp>
        <p:grpSp>
          <p:nvGrpSpPr>
            <p:cNvPr id="17419" name="Group 18"/>
            <p:cNvGrpSpPr>
              <a:grpSpLocks/>
            </p:cNvGrpSpPr>
            <p:nvPr/>
          </p:nvGrpSpPr>
          <p:grpSpPr bwMode="auto">
            <a:xfrm>
              <a:off x="1452" y="3909"/>
              <a:ext cx="687" cy="477"/>
              <a:chOff x="3180" y="3909"/>
              <a:chExt cx="687" cy="477"/>
            </a:xfrm>
          </p:grpSpPr>
          <p:sp>
            <p:nvSpPr>
              <p:cNvPr id="17428" name="Line 25"/>
              <p:cNvSpPr>
                <a:spLocks noChangeShapeType="1"/>
              </p:cNvSpPr>
              <p:nvPr/>
            </p:nvSpPr>
            <p:spPr bwMode="auto">
              <a:xfrm>
                <a:off x="3540" y="3909"/>
                <a:ext cx="0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29" name="WordArt 20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084" y="4098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  <p:sp>
            <p:nvSpPr>
              <p:cNvPr id="17430" name="WordArt 19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579" y="4092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</p:grpSp>
        <p:grpSp>
          <p:nvGrpSpPr>
            <p:cNvPr id="17420" name="Group 10"/>
            <p:cNvGrpSpPr>
              <a:grpSpLocks/>
            </p:cNvGrpSpPr>
            <p:nvPr/>
          </p:nvGrpSpPr>
          <p:grpSpPr bwMode="auto">
            <a:xfrm>
              <a:off x="2307" y="3843"/>
              <a:ext cx="687" cy="537"/>
              <a:chOff x="3171" y="3843"/>
              <a:chExt cx="687" cy="537"/>
            </a:xfrm>
          </p:grpSpPr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3531" y="3843"/>
                <a:ext cx="0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26" name="WordArt 12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075" y="4092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  <p:sp>
            <p:nvSpPr>
              <p:cNvPr id="17427" name="WordArt 11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570" y="4086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</p:grpSp>
        <p:grpSp>
          <p:nvGrpSpPr>
            <p:cNvPr id="17421" name="Group 2"/>
            <p:cNvGrpSpPr>
              <a:grpSpLocks/>
            </p:cNvGrpSpPr>
            <p:nvPr/>
          </p:nvGrpSpPr>
          <p:grpSpPr bwMode="auto">
            <a:xfrm>
              <a:off x="597" y="3891"/>
              <a:ext cx="732" cy="495"/>
              <a:chOff x="3189" y="3891"/>
              <a:chExt cx="732" cy="495"/>
            </a:xfrm>
          </p:grpSpPr>
          <p:sp>
            <p:nvSpPr>
              <p:cNvPr id="17422" name="Line 9"/>
              <p:cNvSpPr>
                <a:spLocks noChangeShapeType="1"/>
              </p:cNvSpPr>
              <p:nvPr/>
            </p:nvSpPr>
            <p:spPr bwMode="auto">
              <a:xfrm>
                <a:off x="3594" y="3891"/>
                <a:ext cx="0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23" name="WordArt 4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093" y="4092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  <p:sp>
            <p:nvSpPr>
              <p:cNvPr id="17424" name="WordArt 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633" y="4098"/>
                <a:ext cx="384" cy="192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TW" alt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新細明體"/>
                    <a:ea typeface="新細明體"/>
                  </a:rPr>
                  <a:t>會員</a:t>
                </a:r>
              </a:p>
            </p:txBody>
          </p:sp>
        </p:grpSp>
      </p:grpSp>
      <p:sp>
        <p:nvSpPr>
          <p:cNvPr id="17411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/>
            <a:endParaRPr lang="zh-TW" altLang="zh-TW">
              <a:ea typeface="Gulim" pitchFamily="34" charset="-127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0"/>
            <a:ext cx="2714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/>
            <a:r>
              <a:rPr kumimoji="0" lang="zh-TW" altLang="en-US" sz="36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分會架構圖</a:t>
            </a:r>
            <a:endParaRPr kumimoji="0" lang="en-US" altLang="zh-TW" sz="3600" b="1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latinLnBrk="1"/>
            <a:r>
              <a:rPr kumimoji="0" lang="en-US" altLang="zh-TW" sz="36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Productive Committee</a:t>
            </a:r>
            <a:endParaRPr kumimoji="0" lang="zh-TW" altLang="en-US" sz="3600" b="1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357313" y="1071563"/>
            <a:ext cx="4643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zh-TW" altLang="en-US" sz="4800" b="1" dirty="0">
                <a:solidFill>
                  <a:schemeClr val="accent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s-ES" altLang="en-US" sz="4800" b="1" dirty="0">
                <a:solidFill>
                  <a:schemeClr val="accent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Monday Manna</a:t>
            </a:r>
            <a:endParaRPr kumimoji="0" lang="zh-TW" altLang="en-GB" sz="4800" b="1" dirty="0">
              <a:solidFill>
                <a:schemeClr val="accent4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7651" name="文字方塊 10"/>
          <p:cNvSpPr txBox="1">
            <a:spLocks noChangeArrowheads="1"/>
          </p:cNvSpPr>
          <p:nvPr/>
        </p:nvSpPr>
        <p:spPr bwMode="auto">
          <a:xfrm>
            <a:off x="6929438" y="1000125"/>
            <a:ext cx="2032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每週一提供中英文「週一嗎哪」電子信，</a:t>
            </a:r>
            <a:endParaRPr lang="en-US" altLang="zh-TW" sz="24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專為工商界量身打造的屬靈題材，適合個人默想或是小組研討，可在辦公室或教會中使用    。歡迎上網下載</a:t>
            </a:r>
            <a:r>
              <a:rPr 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或留下您的</a:t>
            </a:r>
            <a:r>
              <a:rPr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Email      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，以利寄送。</a:t>
            </a:r>
            <a:endParaRPr lang="zh-TW" altLang="en-US" sz="24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print"/>
          <a:srcRect l="1828" r="3395"/>
          <a:stretch>
            <a:fillRect/>
          </a:stretch>
        </p:blipFill>
        <p:spPr bwMode="auto">
          <a:xfrm>
            <a:off x="179388" y="2143125"/>
            <a:ext cx="67500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79388" y="5838825"/>
            <a:ext cx="393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bg1"/>
                </a:solidFill>
              </a:rPr>
              <a:t>Search on the Web: CBMC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72188" y="21431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zh-TW" altLang="en-US" sz="4800" b="1" dirty="0">
                <a:solidFill>
                  <a:schemeClr val="accent4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週一嗎哪 </a:t>
            </a:r>
            <a:endParaRPr kumimoji="0" lang="zh-TW" altLang="en-GB" sz="4800" b="1" dirty="0">
              <a:solidFill>
                <a:schemeClr val="accent4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14375"/>
            <a:ext cx="23050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143250"/>
            <a:ext cx="22145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642938"/>
            <a:ext cx="22145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3657600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74788" y="0"/>
            <a:ext cx="4679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latinLnBrk="1"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44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CBMC Materials </a:t>
            </a:r>
            <a:endParaRPr kumimoji="0" lang="zh-TW" altLang="en-GB" sz="4400" b="1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00958" y="0"/>
            <a:ext cx="1643042" cy="452431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>
                  <a:alpha val="86200"/>
                </a:srgbClr>
              </a:gs>
              <a:gs pos="64999">
                <a:srgbClr val="BA0066">
                  <a:alpha val="70100"/>
                </a:srgbClr>
              </a:gs>
              <a:gs pos="89999">
                <a:srgbClr val="FF0000">
                  <a:alpha val="58600"/>
                </a:srgbClr>
              </a:gs>
              <a:gs pos="100000">
                <a:srgbClr val="FF8200">
                  <a:alpha val="5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教</a:t>
            </a:r>
          </a:p>
          <a:p>
            <a:pPr algn="ctr" latinLnBrk="1">
              <a:defRPr/>
            </a:pPr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材</a:t>
            </a:r>
          </a:p>
          <a:p>
            <a:pPr algn="ctr" latinLnBrk="1">
              <a:defRPr/>
            </a:pPr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簡</a:t>
            </a:r>
          </a:p>
          <a:p>
            <a:pPr algn="ctr" latinLnBrk="1">
              <a:defRPr/>
            </a:pPr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介</a:t>
            </a:r>
          </a:p>
        </p:txBody>
      </p:sp>
      <p:sp>
        <p:nvSpPr>
          <p:cNvPr id="18442" name="Text Box 55"/>
          <p:cNvSpPr txBox="1">
            <a:spLocks noChangeArrowheads="1"/>
          </p:cNvSpPr>
          <p:nvPr/>
        </p:nvSpPr>
        <p:spPr bwMode="auto">
          <a:xfrm>
            <a:off x="85725" y="3800475"/>
            <a:ext cx="2490788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Seeing! It’s God’s Way</a:t>
            </a:r>
            <a:endParaRPr lang="zh-TW" altLang="zh-TW" sz="1800" b="1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8443" name="Text Box 55"/>
          <p:cNvSpPr txBox="1">
            <a:spLocks noChangeArrowheads="1"/>
          </p:cNvSpPr>
          <p:nvPr/>
        </p:nvSpPr>
        <p:spPr bwMode="auto">
          <a:xfrm>
            <a:off x="1771650" y="6040438"/>
            <a:ext cx="2967038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 dirty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Doing! Business God’s Way</a:t>
            </a:r>
            <a:endParaRPr lang="zh-TW" altLang="zh-TW" sz="1800" b="1" dirty="0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5095875" y="5973763"/>
            <a:ext cx="2347913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Your Money Counts</a:t>
            </a:r>
            <a:endParaRPr lang="zh-TW" altLang="zh-TW" sz="1800" b="1">
              <a:ea typeface="Guli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76213" y="0"/>
            <a:ext cx="72278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zh-TW" sz="40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Operation Timothy </a:t>
            </a:r>
            <a:r>
              <a:rPr kumimoji="0" lang="zh-TW" altLang="en-GB" sz="4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提摩太行動</a:t>
            </a:r>
            <a:endParaRPr kumimoji="0" lang="zh-TW" altLang="en-GB" sz="4000" b="1">
              <a:solidFill>
                <a:srgbClr val="C00000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D:\從神的觀點看CBMC\封面\認識真理-封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781300"/>
            <a:ext cx="2232025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從神的觀點看CBMC\封面\追尋真道-封面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836613"/>
            <a:ext cx="2195513" cy="32400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從神的觀點看CBMC\封面\得力生命-封面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052513"/>
            <a:ext cx="2305050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從神的觀點看CBMC\封面\與眾不同-封面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1638" y="2571750"/>
            <a:ext cx="2363787" cy="33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Text Box 55"/>
          <p:cNvSpPr txBox="1">
            <a:spLocks noChangeArrowheads="1"/>
          </p:cNvSpPr>
          <p:nvPr/>
        </p:nvSpPr>
        <p:spPr bwMode="auto">
          <a:xfrm>
            <a:off x="114300" y="4186238"/>
            <a:ext cx="1914525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Finding The Way</a:t>
            </a:r>
            <a:endParaRPr lang="zh-TW" altLang="zh-TW" sz="1800" b="1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9464" name="Text Box 55"/>
          <p:cNvSpPr txBox="1">
            <a:spLocks noChangeArrowheads="1"/>
          </p:cNvSpPr>
          <p:nvPr/>
        </p:nvSpPr>
        <p:spPr bwMode="auto">
          <a:xfrm>
            <a:off x="1200150" y="6113463"/>
            <a:ext cx="2232025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Knowing The Truth</a:t>
            </a:r>
            <a:endParaRPr lang="zh-TW" altLang="zh-TW" sz="1800" b="1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9465" name="Text Box 55"/>
          <p:cNvSpPr txBox="1">
            <a:spLocks noChangeArrowheads="1"/>
          </p:cNvSpPr>
          <p:nvPr/>
        </p:nvSpPr>
        <p:spPr bwMode="auto">
          <a:xfrm>
            <a:off x="4484688" y="4525963"/>
            <a:ext cx="2087562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Living with Power</a:t>
            </a:r>
            <a:endParaRPr lang="zh-TW" altLang="zh-TW" sz="1800" b="1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9466" name="Text Box 55"/>
          <p:cNvSpPr txBox="1">
            <a:spLocks noChangeArrowheads="1"/>
          </p:cNvSpPr>
          <p:nvPr/>
        </p:nvSpPr>
        <p:spPr bwMode="auto">
          <a:xfrm>
            <a:off x="6808788" y="5999163"/>
            <a:ext cx="2211387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TW" sz="1800" b="1">
                <a:solidFill>
                  <a:srgbClr val="00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Making a Difference</a:t>
            </a:r>
            <a:endParaRPr lang="zh-TW" altLang="zh-TW" sz="1800" b="1">
              <a:ea typeface="Guli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596641" y="214313"/>
            <a:ext cx="407416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3000"/>
              </a:lnSpc>
              <a:spcBef>
                <a:spcPts val="2238"/>
              </a:spcBef>
              <a:buClr>
                <a:srgbClr val="FFFFCC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4800" b="1" dirty="0">
                <a:latin typeface="標楷體" pitchFamily="65" charset="-120"/>
                <a:ea typeface="標楷體" pitchFamily="65" charset="-120"/>
              </a:rPr>
              <a:t> 教材</a:t>
            </a:r>
            <a:r>
              <a:rPr kumimoji="0" lang="zh-TW" altLang="en-US" sz="4800" b="1" dirty="0">
                <a:latin typeface="標楷體" pitchFamily="65" charset="-120"/>
                <a:ea typeface="標楷體" pitchFamily="65" charset="-120"/>
              </a:rPr>
              <a:t>系列</a:t>
            </a:r>
            <a:r>
              <a:rPr kumimoji="0" lang="en-GB" altLang="zh-TW" sz="4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48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GB" altLang="zh-TW" sz="48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3000"/>
              </a:lnSpc>
              <a:spcBef>
                <a:spcPts val="2238"/>
              </a:spcBef>
              <a:buClr>
                <a:srgbClr val="FFFFCC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4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GB" altLang="zh-TW" sz="4800" b="1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kumimoji="0" lang="zh-TW" altLang="en-GB" sz="4800" b="1" dirty="0">
                <a:latin typeface="標楷體" pitchFamily="65" charset="-120"/>
                <a:ea typeface="標楷體" pitchFamily="65" charset="-120"/>
              </a:rPr>
              <a:t>生命贏家</a:t>
            </a:r>
          </a:p>
        </p:txBody>
      </p:sp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3022600" y="2420938"/>
            <a:ext cx="61214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4113"/>
              </a:spcBef>
              <a:buClr>
                <a:srgbClr val="FF0000"/>
              </a:buClr>
              <a:buSzPct val="225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4800" b="1" i="1">
                <a:latin typeface="Times New Roman" pitchFamily="18" charset="0"/>
              </a:rPr>
              <a:t>         身為</a:t>
            </a:r>
            <a:r>
              <a:rPr kumimoji="0" lang="zh-TW" altLang="en-GB" sz="6000" b="1" i="1" u="sng">
                <a:latin typeface="Times New Roman" pitchFamily="18" charset="0"/>
              </a:rPr>
              <a:t>工商人</a:t>
            </a:r>
          </a:p>
          <a:p>
            <a:pPr algn="ctr">
              <a:lnSpc>
                <a:spcPct val="70000"/>
              </a:lnSpc>
              <a:spcBef>
                <a:spcPts val="3363"/>
              </a:spcBef>
              <a:buClr>
                <a:srgbClr val="3333FF"/>
              </a:buClr>
              <a:buSzPct val="225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4800" b="1" i="1">
                <a:latin typeface="Times New Roman" pitchFamily="18" charset="0"/>
              </a:rPr>
              <a:t>您</a:t>
            </a:r>
            <a:r>
              <a:rPr kumimoji="0" lang="zh-TW" altLang="en-GB" sz="3200" b="1" i="1">
                <a:latin typeface="Times New Roman" pitchFamily="18" charset="0"/>
              </a:rPr>
              <a:t>不</a:t>
            </a:r>
            <a:r>
              <a:rPr kumimoji="0" lang="zh-TW" altLang="en-GB" sz="4800" b="1" i="1">
                <a:latin typeface="Times New Roman" pitchFamily="18" charset="0"/>
              </a:rPr>
              <a:t>可</a:t>
            </a:r>
            <a:r>
              <a:rPr kumimoji="0" lang="zh-TW" altLang="en-GB" sz="3200" b="1" i="1">
                <a:latin typeface="Times New Roman" pitchFamily="18" charset="0"/>
              </a:rPr>
              <a:t>不</a:t>
            </a:r>
            <a:r>
              <a:rPr kumimoji="0" lang="zh-TW" altLang="en-GB" sz="4800" b="1" i="1">
                <a:latin typeface="Times New Roman" pitchFamily="18" charset="0"/>
              </a:rPr>
              <a:t>知</a:t>
            </a:r>
            <a:r>
              <a:rPr kumimoji="0" lang="zh-TW" altLang="en-GB" sz="3200" b="1" i="1">
                <a:latin typeface="Times New Roman" pitchFamily="18" charset="0"/>
              </a:rPr>
              <a:t>的</a:t>
            </a:r>
            <a:r>
              <a:rPr kumimoji="0" lang="zh-TW" altLang="en-GB" sz="4800" b="1" i="1">
                <a:latin typeface="Times New Roman" pitchFamily="18" charset="0"/>
              </a:rPr>
              <a:t>贏家準則</a:t>
            </a:r>
          </a:p>
        </p:txBody>
      </p:sp>
      <p:pic>
        <p:nvPicPr>
          <p:cNvPr id="515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2" y="742772"/>
            <a:ext cx="2315688" cy="36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1187532" y="4690752"/>
            <a:ext cx="7053943" cy="13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5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工作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金錢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壓力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、屬靈、</a:t>
            </a: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成功</a:t>
            </a:r>
            <a:endParaRPr kumimoji="0" lang="en-US" altLang="zh-TW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5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全方位</a:t>
            </a:r>
            <a:r>
              <a:rPr kumimoji="0" lang="zh-TW" altLang="en-GB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幫助工商</a:t>
            </a: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基督徒</a:t>
            </a:r>
            <a:endParaRPr kumimoji="0" lang="en-US" altLang="zh-TW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5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成為</a:t>
            </a:r>
            <a:r>
              <a:rPr kumimoji="0" lang="zh-TW" altLang="en-GB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生命贏家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autoUpdateAnimBg="0"/>
      <p:bldP spid="5150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413761" y="214313"/>
            <a:ext cx="3992880" cy="159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3000"/>
              </a:lnSpc>
              <a:spcBef>
                <a:spcPts val="2238"/>
              </a:spcBef>
              <a:buClr>
                <a:srgbClr val="FFFFCC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教材</a:t>
            </a:r>
            <a:r>
              <a:rPr kumimoji="0" lang="zh-TW" altLang="en-US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系列</a:t>
            </a:r>
            <a:r>
              <a:rPr kumimoji="0" lang="en-GB" altLang="zh-TW" sz="4800" b="1" dirty="0">
                <a:solidFill>
                  <a:srgbClr val="666699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4800" b="1" dirty="0">
                <a:solidFill>
                  <a:srgbClr val="666699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kumimoji="0" lang="en-GB" altLang="zh-TW" sz="4800" b="1" dirty="0">
                <a:solidFill>
                  <a:srgbClr val="666699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lnSpc>
                <a:spcPct val="83000"/>
              </a:lnSpc>
              <a:spcBef>
                <a:spcPts val="2238"/>
              </a:spcBef>
              <a:buClr>
                <a:srgbClr val="FFFFCC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4800" b="1" dirty="0">
                <a:solidFill>
                  <a:srgbClr val="666699"/>
                </a:solidFill>
                <a:latin typeface="Times New Roman" pitchFamily="18" charset="0"/>
                <a:ea typeface="標楷體" pitchFamily="65" charset="-120"/>
              </a:rPr>
              <a:t> – </a:t>
            </a:r>
            <a:r>
              <a:rPr kumimoji="0" lang="zh-TW" altLang="en-GB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商場贏家</a:t>
            </a:r>
            <a:endParaRPr kumimoji="0" lang="en-GB" altLang="zh-TW" sz="4800" b="1" dirty="0">
              <a:solidFill>
                <a:srgbClr val="6666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23272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2843213" y="2420938"/>
            <a:ext cx="630078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3400" b="1" dirty="0"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GB" sz="3400" b="1" dirty="0">
                <a:latin typeface="標楷體" pitchFamily="65" charset="-120"/>
                <a:ea typeface="標楷體" pitchFamily="65" charset="-120"/>
              </a:rPr>
              <a:t>基督徒經營企業的目的與角色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3400" b="1" dirty="0"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GB" sz="3400" b="1" dirty="0">
                <a:ea typeface="標楷體" pitchFamily="65" charset="-120"/>
              </a:rPr>
              <a:t>基督徒經營企業的基本責任</a:t>
            </a:r>
            <a:endParaRPr kumimoji="0" lang="en-GB" altLang="zh-TW" sz="3400" b="1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3400" b="1" dirty="0"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GB" sz="3400" b="1" dirty="0">
                <a:latin typeface="標楷體" pitchFamily="65" charset="-120"/>
                <a:ea typeface="標楷體" pitchFamily="65" charset="-120"/>
              </a:rPr>
              <a:t>合乎聖經原則的企業決策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3400" b="1" dirty="0"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GB" sz="3400" b="1" dirty="0">
                <a:latin typeface="標楷體" pitchFamily="65" charset="-120"/>
                <a:ea typeface="標楷體" pitchFamily="65" charset="-120"/>
              </a:rPr>
              <a:t>從聖經立場看企業問題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3400" b="1" dirty="0"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GB" sz="3400" b="1" dirty="0">
                <a:ea typeface="標楷體" pitchFamily="65" charset="-120"/>
              </a:rPr>
              <a:t>基督徒與企業規劃</a:t>
            </a:r>
            <a:endParaRPr kumimoji="0" lang="en-GB" alt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606801" y="1033153"/>
            <a:ext cx="4663440" cy="201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GB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聚會教材</a:t>
            </a:r>
            <a:r>
              <a:rPr kumimoji="0" lang="en-GB" altLang="zh-TW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GB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en-GB" altLang="zh-TW" sz="4800" b="1" dirty="0" smtClean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4800" b="1" dirty="0" smtClean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─</a:t>
            </a:r>
            <a:endParaRPr kumimoji="0" lang="en-GB" altLang="zh-TW" sz="4800" b="1" dirty="0">
              <a:solidFill>
                <a:srgbClr val="6666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4000" b="1" dirty="0" smtClean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冠冕理財的一系列教材及裝備課程</a:t>
            </a:r>
            <a:endParaRPr kumimoji="0" lang="zh-TW" altLang="en-GB" sz="4000" b="1" dirty="0">
              <a:solidFill>
                <a:srgbClr val="6666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01" y="946411"/>
            <a:ext cx="2272732" cy="218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681352" y="3194462"/>
            <a:ext cx="521326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裝備基督徒成為良善、忠心的好管家；實踐合神心意的理財經商之道，</a:t>
            </a:r>
            <a:endParaRPr lang="en-US" altLang="zh-TW" sz="2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成為好管家，得真自由。</a:t>
            </a:r>
            <a:endParaRPr lang="en-US" altLang="zh-TW" sz="2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A8188D"/>
                </a:solidFill>
                <a:latin typeface="標楷體" pitchFamily="65" charset="-120"/>
                <a:ea typeface="標楷體" pitchFamily="65" charset="-120"/>
              </a:rPr>
              <a:t>完成大使命</a:t>
            </a:r>
            <a:endParaRPr lang="en-US" altLang="zh-TW" sz="3600" b="1" dirty="0" smtClean="0">
              <a:solidFill>
                <a:srgbClr val="A8188D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" name="圖片 9" descr="image_gallery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815" y="3281203"/>
            <a:ext cx="2209537" cy="25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57938" y="2349500"/>
          <a:ext cx="278606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4" imgW="16259040" imgH="12192120" progId="">
                  <p:embed/>
                </p:oleObj>
              </mc:Choice>
              <mc:Fallback>
                <p:oleObj r:id="rId4" imgW="16259040" imgH="121921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349500"/>
                        <a:ext cx="2786062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03575" y="214313"/>
            <a:ext cx="5453538" cy="16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zh-TW" altLang="en-US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   叢書系列</a:t>
            </a:r>
            <a:endParaRPr kumimoji="0" lang="en-GB" altLang="zh-TW" sz="4800" b="1" dirty="0">
              <a:solidFill>
                <a:srgbClr val="666699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83000"/>
              </a:lnSpc>
              <a:spcBef>
                <a:spcPts val="2238"/>
              </a:spcBef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4800" b="1" dirty="0">
                <a:solidFill>
                  <a:srgbClr val="666699"/>
                </a:solidFill>
                <a:latin typeface="Times New Roman" pitchFamily="18" charset="0"/>
                <a:ea typeface="標楷體" pitchFamily="65" charset="-120"/>
              </a:rPr>
              <a:t> – </a:t>
            </a:r>
            <a:r>
              <a:rPr kumimoji="0" lang="zh-TW" altLang="en-GB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企業贏家</a:t>
            </a:r>
            <a:r>
              <a:rPr kumimoji="0" lang="zh-TW" altLang="en-US" sz="4800" b="1" dirty="0">
                <a:solidFill>
                  <a:srgbClr val="66669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800" b="1" dirty="0" smtClean="0">
                <a:solidFill>
                  <a:srgbClr val="6666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1-6</a:t>
            </a:r>
            <a:endParaRPr kumimoji="0" lang="en-GB" altLang="zh-TW" sz="4800" b="1" dirty="0">
              <a:solidFill>
                <a:srgbClr val="6666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9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420938"/>
            <a:ext cx="2398713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8" name="Text Box 10"/>
          <p:cNvSpPr txBox="1">
            <a:spLocks noChangeArrowheads="1"/>
          </p:cNvSpPr>
          <p:nvPr/>
        </p:nvSpPr>
        <p:spPr bwMode="auto">
          <a:xfrm>
            <a:off x="3203575" y="2042556"/>
            <a:ext cx="4392613" cy="359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  <a:ea typeface="標楷體" pitchFamily="65" charset="-120"/>
              </a:rPr>
              <a:t>1.</a:t>
            </a:r>
            <a:r>
              <a:rPr kumimoji="0" lang="zh-TW" altLang="en-GB" sz="2800" b="1" dirty="0">
                <a:latin typeface="標楷體" pitchFamily="65" charset="-120"/>
                <a:ea typeface="標楷體" pitchFamily="65" charset="-120"/>
              </a:rPr>
              <a:t>處理壓力的秘訣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  <a:ea typeface="標楷體" pitchFamily="65" charset="-120"/>
              </a:rPr>
              <a:t>2.</a:t>
            </a:r>
            <a:r>
              <a:rPr kumimoji="0" lang="zh-TW" altLang="en-GB" sz="2800" b="1" dirty="0">
                <a:latin typeface="標楷體" pitchFamily="65" charset="-120"/>
                <a:ea typeface="標楷體" pitchFamily="65" charset="-120"/>
              </a:rPr>
              <a:t>得勝者的特質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  <a:ea typeface="標楷體" pitchFamily="65" charset="-120"/>
              </a:rPr>
              <a:t>3.</a:t>
            </a:r>
            <a:r>
              <a:rPr kumimoji="0" lang="zh-TW" altLang="en-GB" sz="2800" b="1" dirty="0">
                <a:latin typeface="標楷體" pitchFamily="65" charset="-120"/>
                <a:ea typeface="標楷體" pitchFamily="65" charset="-120"/>
              </a:rPr>
              <a:t>何謂成功的秘訣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  <a:ea typeface="標楷體" pitchFamily="65" charset="-120"/>
              </a:rPr>
              <a:t>4.</a:t>
            </a:r>
            <a:r>
              <a:rPr kumimoji="0" lang="zh-TW" altLang="en-GB" sz="2800" b="1" dirty="0">
                <a:latin typeface="標楷體" pitchFamily="65" charset="-120"/>
                <a:ea typeface="標楷體" pitchFamily="65" charset="-120"/>
              </a:rPr>
              <a:t>建立</a:t>
            </a:r>
            <a:r>
              <a:rPr kumimoji="0" lang="zh-TW" altLang="en-GB" sz="2800" b="1" dirty="0">
                <a:ea typeface="標楷體" pitchFamily="65" charset="-120"/>
              </a:rPr>
              <a:t>人際</a:t>
            </a:r>
            <a:r>
              <a:rPr kumimoji="0" lang="zh-TW" altLang="en-GB" sz="28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GB" sz="2800" b="1" dirty="0">
                <a:ea typeface="標楷體" pitchFamily="65" charset="-120"/>
              </a:rPr>
              <a:t>智慧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  <a:ea typeface="標楷體" pitchFamily="65" charset="-120"/>
              </a:rPr>
              <a:t>5.</a:t>
            </a:r>
            <a:r>
              <a:rPr kumimoji="0" lang="zh-TW" altLang="en-GB" sz="2800" b="1" dirty="0">
                <a:ea typeface="標楷體" pitchFamily="65" charset="-120"/>
              </a:rPr>
              <a:t>如何使人樂於傾聽</a:t>
            </a: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</a:rPr>
              <a:t>6.</a:t>
            </a:r>
            <a:r>
              <a:rPr kumimoji="0" lang="zh-TW" altLang="en-GB" sz="2800" b="1" dirty="0">
                <a:ea typeface="標楷體" pitchFamily="65" charset="-120"/>
              </a:rPr>
              <a:t>克服消極的積極建議</a:t>
            </a:r>
            <a:endParaRPr kumimoji="0" lang="zh-TW" altLang="en-GB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60000"/>
              </a:lnSpc>
              <a:spcBef>
                <a:spcPts val="2238"/>
              </a:spcBef>
              <a:buClr>
                <a:srgbClr val="FFFF66"/>
              </a:buClr>
              <a:buSzPct val="15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zh-TW" sz="2800" b="1" dirty="0">
                <a:latin typeface="Times New Roman" pitchFamily="18" charset="0"/>
                <a:ea typeface="標楷體" pitchFamily="65" charset="-120"/>
              </a:rPr>
              <a:t>7.</a:t>
            </a:r>
            <a:r>
              <a:rPr kumimoji="0" lang="zh-TW" altLang="en-GB" sz="2800" b="1" dirty="0">
                <a:latin typeface="標楷體" pitchFamily="65" charset="-120"/>
                <a:ea typeface="標楷體" pitchFamily="65" charset="-120"/>
              </a:rPr>
              <a:t>如何奔跑這人生的賽程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Baho_app\11_프로젝트-진행중\2011-2010_CBMC센타\20110310\Render Image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95158"/>
            <a:ext cx="5833057" cy="335087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그림 3" descr="1_조감도(수정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55118">
            <a:off x="279874" y="646997"/>
            <a:ext cx="3181837" cy="2247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2852738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altLang="ko-K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다음_SemiBold" pitchFamily="2" charset="-127"/>
                <a:cs typeface="Traditional Arabic" pitchFamily="2" charset="-78"/>
              </a:rPr>
              <a:t>CBMC International  </a:t>
            </a:r>
          </a:p>
          <a:p>
            <a:pPr algn="ctr" latinLnBrk="1">
              <a:defRPr/>
            </a:pPr>
            <a:r>
              <a:rPr lang="en-US" altLang="ko-K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다음_SemiBold" pitchFamily="2" charset="-127"/>
                <a:cs typeface="Traditional Arabic" pitchFamily="2" charset="-78"/>
              </a:rPr>
              <a:t>Leadership Training Center</a:t>
            </a:r>
          </a:p>
          <a:p>
            <a:pPr algn="ctr" latinLnBrk="1">
              <a:defRPr/>
            </a:pPr>
            <a:r>
              <a:rPr lang="en-US" altLang="ko-K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다음_SemiBold" pitchFamily="2" charset="-127"/>
                <a:cs typeface="Traditional Arabic" pitchFamily="2" charset="-78"/>
              </a:rPr>
              <a:t>CBMC 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다음_SemiBold" pitchFamily="2" charset="-127"/>
                <a:cs typeface="Traditional Arabic" pitchFamily="2" charset="-78"/>
              </a:rPr>
              <a:t>國際領袖訓練中心</a:t>
            </a:r>
            <a:endParaRPr lang="ko-KR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다음_SemiBold" pitchFamily="2" charset="-127"/>
              <a:cs typeface="Traditional Arabic" pitchFamily="2" charset="-78"/>
            </a:endParaRPr>
          </a:p>
        </p:txBody>
      </p:sp>
      <p:pic>
        <p:nvPicPr>
          <p:cNvPr id="6" name="그림 8" descr="cbmc kore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997825" y="116632"/>
            <a:ext cx="11461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32138" y="6278563"/>
            <a:ext cx="6011862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latinLnBrk="1"/>
            <a:r>
              <a:rPr lang="en-US" altLang="ko-KR" b="1" dirty="0" smtClean="0">
                <a:ea typeface="Gulim" pitchFamily="34" charset="-127"/>
              </a:rPr>
              <a:t> </a:t>
            </a:r>
            <a:endParaRPr lang="en-US" altLang="ko-KR" b="1" dirty="0">
              <a:ea typeface="Gulim" pitchFamily="34" charset="-127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114300" y="1615044"/>
            <a:ext cx="8905875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0" lang="en-US" altLang="ko-KR" sz="4000" b="1" dirty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C</a:t>
            </a:r>
            <a:r>
              <a:rPr kumimoji="0" lang="en-US" altLang="ko-KR" sz="4000" b="1" dirty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 </a:t>
            </a:r>
            <a:r>
              <a:rPr kumimoji="0" lang="en-US" altLang="ko-KR" sz="4000" b="1" dirty="0" smtClean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– </a:t>
            </a:r>
            <a:r>
              <a:rPr kumimoji="0" lang="en-US" altLang="ko-KR" sz="4000" b="1" dirty="0" smtClean="0">
                <a:solidFill>
                  <a:schemeClr val="accent2"/>
                </a:solidFill>
                <a:latin typeface="HY헤드라인M"/>
                <a:ea typeface="HY헤드라인M"/>
                <a:cs typeface="HY헤드라인M"/>
              </a:rPr>
              <a:t>Christian</a:t>
            </a:r>
            <a:r>
              <a:rPr kumimoji="0" lang="zh-TW" altLang="en-US" sz="4000" b="1" dirty="0" smtClean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基督徒</a:t>
            </a:r>
            <a:endParaRPr kumimoji="0" lang="en-US" altLang="ko-KR" sz="4000" b="1" dirty="0">
              <a:solidFill>
                <a:srgbClr val="CC0000"/>
              </a:solidFill>
              <a:latin typeface="HY헤드라인M"/>
              <a:ea typeface="HY헤드라인M"/>
              <a:cs typeface="HY헤드라인M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0" lang="en-US" altLang="ko-KR" sz="4000" b="1" dirty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B</a:t>
            </a:r>
            <a:r>
              <a:rPr kumimoji="0" lang="en-US" altLang="ko-KR" sz="4000" b="1" dirty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 </a:t>
            </a:r>
            <a:r>
              <a:rPr kumimoji="0" lang="en-US" altLang="ko-KR" sz="4000" b="1" dirty="0">
                <a:solidFill>
                  <a:schemeClr val="folHlink"/>
                </a:solidFill>
                <a:latin typeface="Times New Roman" pitchFamily="18" charset="0"/>
                <a:ea typeface="HY헤드라인M"/>
                <a:cs typeface="HY헤드라인M"/>
              </a:rPr>
              <a:t>–</a:t>
            </a:r>
            <a:r>
              <a:rPr kumimoji="0" lang="en-US" altLang="ko-KR" sz="4000" b="1" dirty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 </a:t>
            </a:r>
            <a:r>
              <a:rPr kumimoji="0" lang="en-US" altLang="ko-KR" sz="4000" b="1" dirty="0">
                <a:solidFill>
                  <a:schemeClr val="accent2"/>
                </a:solidFill>
                <a:latin typeface="HY헤드라인M"/>
                <a:ea typeface="HY헤드라인M"/>
                <a:cs typeface="HY헤드라인M"/>
              </a:rPr>
              <a:t>Business </a:t>
            </a:r>
            <a:r>
              <a:rPr kumimoji="0" lang="en-US" altLang="ko-KR" sz="4000" b="1" dirty="0" smtClean="0">
                <a:solidFill>
                  <a:schemeClr val="accent2"/>
                </a:solidFill>
                <a:latin typeface="HY헤드라인M"/>
                <a:ea typeface="HY헤드라인M"/>
                <a:cs typeface="HY헤드라인M"/>
              </a:rPr>
              <a:t>and </a:t>
            </a:r>
            <a:r>
              <a:rPr kumimoji="0" lang="zh-TW" altLang="en-US" sz="4000" b="1" dirty="0" smtClean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工商</a:t>
            </a:r>
            <a:endParaRPr kumimoji="0" lang="en-US" altLang="ko-KR" sz="4000" b="1" dirty="0">
              <a:solidFill>
                <a:srgbClr val="CC0000"/>
              </a:solidFill>
              <a:latin typeface="HY헤드라인M"/>
              <a:ea typeface="HY헤드라인M"/>
              <a:cs typeface="HY헤드라인M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0" lang="en-US" altLang="ko-KR" sz="4000" b="1" dirty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M</a:t>
            </a:r>
            <a:r>
              <a:rPr kumimoji="0" lang="en-US" altLang="ko-KR" sz="4000" b="1" dirty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 </a:t>
            </a:r>
            <a:r>
              <a:rPr kumimoji="0" lang="en-US" altLang="ko-KR" sz="4000" b="1" dirty="0">
                <a:solidFill>
                  <a:schemeClr val="folHlink"/>
                </a:solidFill>
                <a:latin typeface="Times New Roman" pitchFamily="18" charset="0"/>
                <a:ea typeface="HY헤드라인M"/>
                <a:cs typeface="HY헤드라인M"/>
              </a:rPr>
              <a:t>–</a:t>
            </a:r>
            <a:r>
              <a:rPr kumimoji="0" lang="en-US" altLang="ko-KR" sz="4000" b="1" dirty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 </a:t>
            </a:r>
            <a:r>
              <a:rPr kumimoji="0" lang="en-US" altLang="ko-KR" sz="4000" b="1" dirty="0">
                <a:solidFill>
                  <a:schemeClr val="accent2"/>
                </a:solidFill>
                <a:latin typeface="HY헤드라인M"/>
                <a:ea typeface="HY헤드라인M"/>
                <a:cs typeface="HY헤드라인M"/>
              </a:rPr>
              <a:t>Marketplace </a:t>
            </a:r>
            <a:r>
              <a:rPr kumimoji="0" lang="zh-TW" altLang="en-US" sz="4000" b="1" dirty="0" smtClean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職場</a:t>
            </a:r>
            <a:endParaRPr kumimoji="0" lang="en-US" altLang="ko-KR" sz="4000" b="1" dirty="0">
              <a:solidFill>
                <a:srgbClr val="CC0000"/>
              </a:solidFill>
              <a:latin typeface="HY헤드라인M"/>
              <a:ea typeface="HY헤드라인M"/>
              <a:cs typeface="HY헤드라인M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0" lang="en-US" altLang="ko-KR" sz="4000" b="1" dirty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C</a:t>
            </a:r>
            <a:r>
              <a:rPr kumimoji="0" lang="en-US" altLang="ko-KR" sz="4000" b="1" dirty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 </a:t>
            </a:r>
            <a:r>
              <a:rPr kumimoji="0" lang="en-US" altLang="ko-KR" sz="4000" b="1" dirty="0" smtClean="0">
                <a:solidFill>
                  <a:schemeClr val="folHlink"/>
                </a:solidFill>
                <a:latin typeface="HY헤드라인M"/>
                <a:ea typeface="HY헤드라인M"/>
                <a:cs typeface="HY헤드라인M"/>
              </a:rPr>
              <a:t>– </a:t>
            </a:r>
            <a:r>
              <a:rPr kumimoji="0" lang="en-US" altLang="ko-KR" sz="4000" b="1" dirty="0" smtClean="0">
                <a:solidFill>
                  <a:schemeClr val="accent2"/>
                </a:solidFill>
                <a:latin typeface="HY헤드라인M"/>
                <a:ea typeface="HY헤드라인M"/>
                <a:cs typeface="HY헤드라인M"/>
              </a:rPr>
              <a:t>Connection </a:t>
            </a:r>
            <a:r>
              <a:rPr kumimoji="0" lang="zh-TW" altLang="en-US" sz="4000" b="1" dirty="0">
                <a:solidFill>
                  <a:srgbClr val="CC0000"/>
                </a:solidFill>
                <a:latin typeface="HY헤드라인M"/>
                <a:ea typeface="HY헤드라인M"/>
                <a:cs typeface="HY헤드라인M"/>
              </a:rPr>
              <a:t>連結</a:t>
            </a:r>
            <a:endParaRPr kumimoji="0" lang="en-US" altLang="ko-KR" sz="4000" b="1" dirty="0">
              <a:solidFill>
                <a:srgbClr val="CC0000"/>
              </a:solidFill>
              <a:latin typeface="HY헤드라인M"/>
              <a:ea typeface="HY헤드라인M"/>
              <a:cs typeface="HY헤드라인M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zh-TW" altLang="en-US" sz="3600" b="1" dirty="0">
                <a:solidFill>
                  <a:srgbClr val="7030A0"/>
                </a:solidFill>
                <a:latin typeface="휴먼태고딕"/>
                <a:ea typeface="Gulim" pitchFamily="34" charset="-127"/>
              </a:rPr>
              <a:t>透過工商專業基督徒的事奉</a:t>
            </a:r>
            <a:r>
              <a:rPr kumimoji="0" lang="en-US" altLang="zh-TW" sz="3600" b="1" dirty="0" smtClean="0">
                <a:solidFill>
                  <a:srgbClr val="7030A0"/>
                </a:solidFill>
                <a:latin typeface="휴먼태고딕"/>
                <a:ea typeface="Gulim" pitchFamily="34" charset="-127"/>
              </a:rPr>
              <a:t>,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zh-TW" altLang="en-US" sz="3600" b="1" dirty="0" smtClean="0">
                <a:solidFill>
                  <a:srgbClr val="7030A0"/>
                </a:solidFill>
                <a:latin typeface="휴먼태고딕"/>
                <a:ea typeface="Gulim" pitchFamily="34" charset="-127"/>
              </a:rPr>
              <a:t>將</a:t>
            </a:r>
            <a:r>
              <a:rPr kumimoji="0" lang="zh-TW" altLang="en-US" sz="3600" b="1" dirty="0">
                <a:solidFill>
                  <a:srgbClr val="7030A0"/>
                </a:solidFill>
                <a:latin typeface="휴먼태고딕"/>
                <a:ea typeface="Gulim" pitchFamily="34" charset="-127"/>
              </a:rPr>
              <a:t>工商職場人士帶來歸向基督</a:t>
            </a:r>
            <a:endParaRPr kumimoji="0" lang="en-US" altLang="ko-KR" sz="3600" b="1" dirty="0">
              <a:solidFill>
                <a:srgbClr val="7030A0"/>
              </a:solidFill>
              <a:latin typeface="휴먼태고딕"/>
              <a:ea typeface="Gulim" pitchFamily="34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5849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ko-KR" sz="4400" b="1">
                <a:solidFill>
                  <a:srgbClr val="000099"/>
                </a:solidFill>
                <a:latin typeface="Arial" pitchFamily="34" charset="0"/>
                <a:ea typeface="Gulim" pitchFamily="34" charset="-127"/>
              </a:rPr>
              <a:t>CBMC ?</a:t>
            </a:r>
            <a:r>
              <a:rPr kumimoji="0" lang="zh-TW" altLang="en-US" sz="4400" b="1">
                <a:solidFill>
                  <a:srgbClr val="000099"/>
                </a:solidFill>
                <a:latin typeface="Arial" pitchFamily="34" charset="0"/>
                <a:ea typeface="Gulim" pitchFamily="34" charset="-127"/>
              </a:rPr>
              <a:t>什麼是</a:t>
            </a:r>
            <a:r>
              <a:rPr kumimoji="0" lang="en-US" altLang="zh-TW" sz="4400" b="1">
                <a:solidFill>
                  <a:srgbClr val="000099"/>
                </a:solidFill>
                <a:latin typeface="Arial" pitchFamily="34" charset="0"/>
                <a:ea typeface="Gulim" pitchFamily="34" charset="-127"/>
              </a:rPr>
              <a:t>CBMC</a:t>
            </a:r>
            <a:endParaRPr kumimoji="0" lang="en-US" altLang="ko-KR" sz="3400" b="1">
              <a:solidFill>
                <a:srgbClr val="000099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132138" y="6278563"/>
            <a:ext cx="6011862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latinLnBrk="1"/>
            <a:r>
              <a:rPr lang="en-US" altLang="ko-KR" b="1" dirty="0" smtClean="0">
                <a:ea typeface="Gulim" pitchFamily="34" charset="-127"/>
              </a:rPr>
              <a:t> </a:t>
            </a:r>
            <a:endParaRPr lang="en-US" altLang="ko-KR" b="1" dirty="0">
              <a:ea typeface="Gulim" pitchFamily="34" charset="-127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5275" y="188913"/>
            <a:ext cx="83915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ko-KR" sz="3600" b="1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CBMC</a:t>
            </a:r>
            <a:r>
              <a:rPr lang="en-US" altLang="zh-TW" sz="3600" b="1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 2</a:t>
            </a:r>
            <a:r>
              <a:rPr lang="en-US" altLang="zh-TW" sz="3600" b="1" baseline="30000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nd</a:t>
            </a:r>
            <a:r>
              <a:rPr lang="en-US" altLang="zh-TW" sz="3600" b="1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 Chinese Vision School</a:t>
            </a:r>
          </a:p>
          <a:p>
            <a:pPr latinLnBrk="1">
              <a:spcBef>
                <a:spcPct val="50000"/>
              </a:spcBef>
            </a:pPr>
            <a:r>
              <a:rPr lang="zh-TW" altLang="en-US" sz="3600" b="1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        </a:t>
            </a:r>
            <a:r>
              <a:rPr lang="en-US" altLang="zh-TW" sz="3600" b="1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CBMC</a:t>
            </a:r>
            <a:r>
              <a:rPr lang="zh-TW" altLang="en-US" sz="3600" b="1" dirty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 </a:t>
            </a:r>
            <a:r>
              <a:rPr lang="zh-TW" altLang="en-US" sz="3600" b="1" dirty="0" smtClean="0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第三屆華語前景學校</a:t>
            </a:r>
            <a:endParaRPr lang="en-US" altLang="ko-KR" sz="3600" b="1" dirty="0">
              <a:solidFill>
                <a:srgbClr val="FF3300"/>
              </a:solidFill>
              <a:latin typeface="Arial Black" pitchFamily="34" charset="0"/>
              <a:ea typeface="Gulim" pitchFamily="34" charset="-127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295275" y="1666875"/>
            <a:ext cx="9507538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1432" tIns="45716" rIns="91432" bIns="45716">
            <a:spAutoFit/>
          </a:bodyPr>
          <a:lstStyle/>
          <a:p>
            <a:pPr marL="457200" indent="-457200" latinLnBrk="1">
              <a:defRPr/>
            </a:pP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壹、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Date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zh-TW" sz="28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日期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April 30- May 2,</a:t>
            </a:r>
            <a:r>
              <a:rPr lang="en-US" altLang="zh-TW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2014</a:t>
            </a: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貳、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Site 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zh-TW" sz="28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地點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Pilgrim House, </a:t>
            </a:r>
            <a:r>
              <a:rPr lang="en-US" altLang="zh-TW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Seoul, Korea</a:t>
            </a:r>
          </a:p>
          <a:p>
            <a:pPr marL="457200" indent="-457200" latinLnBrk="1">
              <a:defRPr/>
            </a:pPr>
            <a:endParaRPr lang="en-US" altLang="zh-TW" sz="28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參、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Fee   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zh-TW" sz="28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費用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zh-TW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USD450-/person (</a:t>
            </a:r>
            <a:r>
              <a:rPr lang="zh-TW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不含機票</a:t>
            </a:r>
            <a:r>
              <a:rPr lang="en-US" altLang="zh-TW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457200" indent="-457200" latinLnBrk="1">
              <a:defRPr/>
            </a:pP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肆、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Content(</a:t>
            </a:r>
            <a:r>
              <a:rPr lang="zh-TW" altLang="en-US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內容</a:t>
            </a:r>
            <a:r>
              <a:rPr lang="en-US" altLang="zh-TW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zh-TW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zh-TW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關係恢復</a:t>
            </a: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zh-TW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en-US" altLang="zh-TW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zh-TW" altLang="en-US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　 </a:t>
            </a:r>
            <a:r>
              <a:rPr lang="en-US" altLang="zh-TW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zh-TW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zh-TW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本性恢復</a:t>
            </a: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zh-TW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lang="zh-TW" altLang="en-US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en-US" altLang="zh-TW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zh-TW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zh-TW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使命與差派                                         </a:t>
            </a: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endParaRPr lang="en-US" altLang="zh-TW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endParaRPr lang="en-US" altLang="ko-KR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132138" y="6278563"/>
            <a:ext cx="6011862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latinLnBrk="1"/>
            <a:r>
              <a:rPr lang="en-US" altLang="ko-KR" b="1" dirty="0" smtClean="0">
                <a:ea typeface="Gulim" pitchFamily="34" charset="-127"/>
              </a:rPr>
              <a:t> </a:t>
            </a:r>
            <a:endParaRPr lang="en-US" altLang="ko-KR" b="1" dirty="0">
              <a:ea typeface="Gulim" pitchFamily="34" charset="-127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2975" y="617517"/>
            <a:ext cx="7296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CBMC 10</a:t>
            </a:r>
            <a:r>
              <a:rPr kumimoji="0" lang="en-US" altLang="zh-CN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th</a:t>
            </a:r>
            <a:r>
              <a:rPr kumimoji="0"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 World Convention  </a:t>
            </a:r>
            <a:endParaRPr kumimoji="0"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6796" y="1531917"/>
            <a:ext cx="4530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http://worldcon14.cbmc.com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88066" name="AutoShape 2" descr="data:image/jpeg;base64,/9j/4AAQSkZJRgABAQAAAQABAAD/2wCEAAkGBhQSEBQUEhQVFBUVFRQUFBUUFBcUFBcVFRUXFRQXFRcXHCYeFxkjGRUUHy8gIycpLCwsFR4xNTAqNSYrLCkBCQoKDgwOGg8PGiwkHCAsLCkqLCwpLCwpLCwsLCwsLCwsLCwsKSwpLCwsLCksLCwsLCksLCwsKSwsLCwsLCwsLP/AABEIAIoBbAMBIgACEQEDEQH/xAAbAAABBQEBAAAAAAAAAAAAAAABAAIDBAUGB//EAEgQAAEDAgMDCQUGAwUGBwAAAAEAAhEDIQQSMUFRYQUGExQicYGR8DKhscHRB0JSYpLhFiOiFUNTcpMzdIKE0vEkVHODsrPC/8QAGwEAAgMBAQEAAAAAAAAAAAAAAQIAAwQFBgf/xAAyEQACAQMCBAMGBgMBAAAAAAAAAQIDERIEIRMxQVEFIpEyUnGhsdEUQmGBwfAVI/Hh/9oADAMBAAIRAxEAPwDjpRlNlJegucDEMo5k1JQnIdKWZNRRuLYdKKYE5MhWGUZQRhOIEIgpsIqbk2HAqQFRAJwRTIyQFOzKMFGU1xbD8yQcmSlmUuFIfmSlR5ksyGQ2I+UJTS5DMhclh0pZkyUC5LcaxJmQzJkoShcliSUZUcogqXJYkCIKjCfKNyWHIFyEoQjclgykEg1ODVCWBCOVOASTC2GwlCKKIthBqSUoFG5LCJSlAlBS4LCKCKSAbCARKakXJkytoopISismJrzEiglCKTA5IcgiEoVmLZU5pMQKIQypKYtEyTJGp6iBTsydMRoelCaE4FEAkgkSkCgMhwRlNlGVAgJQlNLkCUrYyHZkpTC5KUjY6HlyEpkopRkOLkJQAWnzf5G6xVyk5WNGZ525Z0HE+66qq1Y0oOctki2nTdSahHmzNlJb3ODmx0IFSkS+lFzYlpsJJGoO/YsFJQ1EK8M4O6HraedGeE1uFEIAJwC0IoaCE8JoantCNyWCAnAJIymuSwE5NlDMpcFhyCZmSLlMiYj5SlR5kpUyJiPJSlMzJFymQMR6RKjzJpemuK0SFybKjLk0uQuRolzIFyizoZkyZXJEEpzQg0J8qJCSkx4YE4MUQenB6tTRU0yTIjCZmRzJthbMcU0oF6YXKNoiQ9CUwuQlVtodIkzoh6hLkMyVsZXJ86WZQZks6FxrssZksygzoh6A6kSoJnSJZ0LEzHpAJuZLMlxHzJAnKLOnZ1LBUkPDVp8k1n0nDKcvSVaFN28sc52YeNgsyk/tN/zD4harB/Mp/wC9YT/7SN3FcfxSq4w4dtpfwdbw6mpS4l91/KZrcyK5qsNJwBp9Vwbm0z7I6QVS4R/wjyVnF82aNSm80WNz9sNyVSWh7SWlsTlEEQRFjIVX7ORf/ksB8MQun5Lb2Xf+pWuZP96YuXO8p2aDQeXlqKlGs3CTXJ89nt1PS06VOtTSqJPnzW6+B5l0aOVS44ZajgLacdWg281X6Re7pyU4qS6q54yawk4vmnYkhKVHnQzpxbkuZLMos6WdQGViTMlKjzpZ0bAzHylKjzIZlAZXJMyGZRZksyVhiyWU0lMzoFyFxmPLk0lNzJpcmuVsfKEpkoSrEUtsdKSbKUooRkYckXKSphy2MwIm4kQmJYu62GkrPdAzJB6KEIgJA9HOokkcyYXJC5NJTZSJSuYyphlKU2UZS5jcMcghmQL0Mw8MKEoZk3OhkHAfKKZmRzIqQHEfKWZMlHMmuJiOzo5kwORDlLhxY+UpRotLnBrbucYAkanv0XY8g80sRTc41aIFm5SXU3bbxDjCyarW0tPC8mr9FdJs1aXR1K81Fcu9tkYXJXN7EVgKlKkXszah7Bob2LgVo4jBPp1qbXtLT1nBGDGhxAGzv3r0Lkmk5lIh9onU2Al0bbbFzXOZxjC37PWsIYk69aHgvHVfFJ6uti0kly/7/wCHqdP4fDT024tt9fQp/Z1Y/wDJYH/5Yho966jk98OLTqalU7Yu6W68PiuP5kf7Sl/u2Cn/AFMUF2PKLgajY7UEWbc2M/Bc/Uv/AHNd/wCEdDTry+p5vyzgKgrP/lVIkX6N0WaBrCyw5ewYKqBkYQ5sNLe03JJMEQJO4jb9eV5L5q3DKlCA7KC8skti5gmddF6LS+NxjTxqR9lJK3X1+BwtR4RKVTKL53e5xOdLOvTeVOZ+HdTpsgUoN6jGMa8ww+0ctwdfBZTvs9w59nGAHiGnfuI3HyO5a6PjulqRu7r9m/ojHU8K1EXtZnD50s67I/Zq0+zjKZ/9vw/xEx32ZP8Au4ike8Ef/orQvF9K/wA/yf2KX4dX935r7nIZ0M66DHcwsVTcA1oqgic1NzYFyIOYgzb3rnqggkGxBIPeLFbaOop1lenJP4P+2MlWjKl7aaHZ0syizI5louyjYkzIZk2UkHJjKKDmQlKEQEt2PZAhFIhNlDIOFxyBTZRBUzZOGggIhqQcjnRUgOCNFr8whwkcdhtoR8FV5SwpD53iQBsGgHuSgi9jeIGzTWeM27lcZDm9uTF7ax3nZw4LzWh1a08/P7P0PQ67SuvDye19TJ6umOpFarsIPxi8xbhtVfE0CzW42EaFemhqNPVeMJK55qenr0llOOxnGUMxVovTc4VjpruVqo+xWzFDMrOcIFwScNdx+K+xWzpwcpjCb0QS8J9GOq3dEeZNeVKaYQ6MIYMbix7EOZLOpywIdGEcGLxF2Is6kotLnNa27nOa1osJc4gNF95IVzDchVqjc1OjWe38TKb3N3EAgQTwW5zTwTsNis1dpojJY1R0f95Tn2hunZ4jUZNRqI0YSkmm10uaqFJ1ZpWdn1sUhzJxv+Af9Sl/1ojmdiWlhq0srC9jXEPpkw5wBsHHiu3wVWoaIOZ57NXRzv8AE/KJnxndAUtXGljsz3Frc7jmLnxAZO2Bs7uC82/GdTdxtHr0f3O6vCqHO8vl9hY3mXS6GsKbS6o6m8MDssZ9WkWEGQL8SuKfzBxo/uQe6rT+blp4r7T6pc7oqTGsDoaXS5xFtdIJE24q7gvtBbVLukb0Ti0XDiW2f7M5Z9iDpvGy+ehq9bpo2STT77v5NGivp9PqJXk7Ndv+GhyPyHVp06QLC1zWAOgicwpuBu11+0Rt+S6XGxmpjbnFvFcA/wC0CT2BUi8npDvGkg7F0HJ/LZrBrqb3kAgOOaSDEw7sarmamNWcuJU2N1OUVZR6FhlZ5gy64bo5/nb6LI5zVOzQzOuMVhnQ53aDGV2FzocAcoEknSxU3KfKrKTYYxlR4Hs5WOYIBJktvPDguWrvdVfLnF7yYGYl1r2ADdlz8lfQo5Sy5JAqSsrdxnJD3CpTDP8Ay1JpEkAubWrty9kE5v5rCBx7l1fNtx6VpJsKomc0f7A3kmPW3U8hUwlYVGmnTfmaRlysdcgz7Igm40jYrmFrO7NiwgszNM04DXYZsgNJLpy1XS6bZpkyKuutTU013KIeVnf8p129ICCCARMRsN+HyUuAdkpNaym8im3o/ZpsgiJEMADdBYADguByHo+GQG8n7jtpfpbiLbQvRuQAMlZsiRVqSJv7LTvJ8yTvJN1zK1HhQSW5fxVJbrkR12GrSaYIkuBiXR2SJsJKzX4Vt/5oB7XtCoNtXhsk+XdPQcmMGRkxOZ0Tvyu08M3kVz+O6JpqOe8tAdUkhjCB2q0/ek6n0TFdFW2XIZy8zXYLsG3/ABKeu0v3nepcFSawEdKy5bo9w/D+YT+/FclX560zUAoNfUZY53AMBGroBM+cK3yLzlo1XZXPymQBqJEsi0mNN+1anSqJXaBlF7XO0wrQAZI2beA3uMry/nnzcqUa1Sq5gbSqVXBhBbF5cBlBkWBOmxem4eqDofw6w38H5BPh9IxftVpf+CYd1dnfdlQD3rR4ZqHp9Wrcp7Sv0S7f1nM8Ro8WjbquR5RlCHRqd1G9gSNRtMSReO5B1MiJETETaZ0jevoEZwlFST2Z5CUJxk423RF0SbkKnxdM0gDUDmA6FzSJiJIkXAzCd0hRUca0Q4HxnzFrf91n1Gpp0Vfm+yNGn01WtK3Jd2PGFda2uhNhpOptomvouGoI7/XFQHlAOda2Ug2MCY0O/QW4BafWmlhzaGY1tpeZgDb8iub/AJPzLKOx034Z5XjLcowUsigxGJuQ2dPvA+YI/ZN/tIR+KN3Znu14rY9dRvyMa0NezuywWIZSqVflrK4TTOU7c4nyhMrcvZbBoI1mTodIMX74hM9XR6XEWkrdTQylOyFZmI5cgDIAd8m9tbDT3pn9vk/d/qH0TLU0P19APTV/0Okp0i5gdIDLAGReRIIneOFxfeVI6qGNzSYnLpYkzA47FiYhuKxVRjyGjM1oZAhoENccpgwSTJ27DotjDYV8tbVeHQ01B2QQHMneAT+40XlsIr25HqM2/ZiTvpuN8p2bRoIufPYpqFJpZDgbzutuN1s1mBzaQaPbDSbfddYgRug+ojEym4JGyQbazGvcVTRrY+eLs0XVKKl5JK6ZSxGHymPI7wosg3K1juVGkU2Ma02JLxAJBcQRIuWgNNvRk6iMuYOZ7MgC940/cL0tPximorixaZ5yt4NNS/1STX0+5RyDcmmkFpUsAOrvqESRLRMgA9kAjeBO3aNFUPJ7sxaarBAO0AyGF0REi9vGU3+ZoPZJ+i+5UvCK65tfP7FY0x6KjdR4lR4PHBlcioQ0MDjDu0SA3N7JtpvPgr4pNqMDxUZSDoDGu1k5gC4G7CSx0C4MG+xSXilNPzRdgrwurbyyRUbh52k6DTaZj4HyRFBsXLp8NDEfPzGm1vJ9WqJc7o4AIJ7RcwwCJaNhDge4HaL26WGBfkJ7RL4mQJbMyT3ExtAWbU+I9KXr9TTpvDutT0KwpM2l51jQQdm+f3VLH8qhgyta0uts2b518f3VkUH1mg4ZvSX1E2IkaATJvs0VBnNSqahbH4YOslwBg3n708QCVk/EVJbzly/b6Gv8PCO0I8/3PQOZPPVrqApAtpGnSe1zWgNzOysDX3gdISKhmXT4wObdyi7PDWGqar32eJyNa8yW3zNLpHaLnA5XaqChzXq4VxcXNJEywAVL7OzETbv7lYxmDNUtzDo8oyNc3sOghpJqnN2hOYCALb1hcKam5L839+prWWKi+aNbD8u1WU3texrqYbDQBFRwc+7cxJAlvaGUNvsm6rcs1QTTbTcHZC4hjQ12QOizy3XQiJPs67FQw3Nd+WXOptccxzOxDAfukS0kg9poJvaNTNpMJzXe1zHGtSLo7cYynEmAYjZ7f6kihTTumi3KT2aKVK4LyBDi5xP3QR7ZO4WOul/CKo5rnQCJAlrmkZRBIIcJsYcLrYockllJ1Nz6UGm5oy4hr4eSO0OHtOj8R3KKvg2ktyODA00z2Q2JYXE7doI/TtlWZq4jjsUxh3azaCd1t/uK1OQuWugLTmaWucMzQdXZXCNfzAx3KieT+y9pqZmuexxBNoBeXtjYHZm7dndFR3IbbHOQQIzBzRfMSHRsOQhvhKDUZKzYueLvE67E/aDiHyWNpNw8Nu5xc4xYuBBFiRa2o2qPD89sldud+ZgrNaRnqGWZpJLcxBdkvliJsuddhm9GaeYZc7XxmmzGw1ouIGh8FU/s+nIJdmI1l0S7a620i275CNGnukrfALru3M7l/wBpNSq49Ef5faqNBBPYpwDMQ6AYMC94usXE8+m4mrTNZrswDgA2rOUguIEkWmN2xZFENYzKwtAvYEHWJ9oncFH7IiRF7RIvqYG3jqpHT01eyFeoexqO5z0SeyKv8zMG5shgta5rpcbmTeRFhsMLZw/2t08O5zGU3Q6oXuLiLNLWiGtbDSYBNsrdLXJXGVCwtykCJmzA29pNt8KLo2ggjUGQSJINtpvsCs/DQlzQj1Ltsd9R+1fEMoRSwzarg+HSHAlpMDK0STOkwQI2rnsd9p9Z7arejpPbYyTUgNJ7QhrhaXwDYDdeBiGqeBjh3/UpnuRhpaUfyiS1UuaZdq8qNzuD3Q6aZtOr2nO0TfsjLadXKq7l1oY2M+YE5hs0gbtwuFC6kDsHiEG0AJ7LbiD2dh+CvVGPUT8TImfylVc21eo1ofNM5nSAZM2PZiABtElR8q8sYiu8vrVnVHEAEghpIa0tZYQI1JgaknVV6mEkQCQJmBET5T70Byc3LtzbHbO4jd70ypxA61yrXx1QhrXOkBsNGwCfiN+t1C6qSGy4kj2bkuEbvw8AFq0qRazJkpuky5xkk9qQIjQBS0SWulrWtkQQ1v5s2yJ2K2yK8ihUr1HucXOqvd+cue8wLTN4081CcUTAFoMjyv71dw1N4ac5zEuBJMusItJ4jRR9TOaYGs+/RDFBzKhr3vMTPG6mo8qEG+ny+l1PVoEgm2YgNNtWwwG+/se8ptahcnKDM7ht79yLhFgVSxTxNeXTJBM7fXoqJtU6gmfW3yV1lN0GRHaa4CAbgRP7cU1tB2bNtzZptM5g6fcjZEyK1RhtZ0m9wYixEb9t1FPitRpqSXTcgNng0ggd1vch0Rlp2tM2G2ZU2BkUsNUyvacodDgcjgS10OByuG46HvVnlZpdWc4U208xnI0tytkWDQ0NAERsnUkklTta6IJMSDptDs066o1GBziXNaSeAPyUsr36kz2sekclc2aFNgHQ5jrJcSJN/ZzQr+I5Nw4GZ1GkI2uY0kePh7lUw/LNMNaS5rTbQqzjYqAT2hqII+i8tJ1HO8m/V/c70eHjZJGVj8dTZTGWnTdkbDSWwRBzQCNLu2LHpc9qjbgxP5nH4krar8mMOodxgjTcezMXPmsipzTogdnPrIzGdptppePBbKXBt5tyio6jflLL+VDVoivALwHkOIaXQ05DrwJWb/E7xbsGd7Wg/wBMcE6ryaRSbTaXANLoIOx7gXtcIvMbxHFZzuQmfm81phGlvfvsUVpzdsX0SZM/l5x0teYa4gSCDMTvAPggOXX5i6xcdXFrXE95IULeQmbHO8x9EH8kZROd0cYHyWhcLkZXxO5cHON/4Wf6bfkkec1TSGfoHrafNZT2sbq8+U/AKF9amPvn9JTcGm+gvEqd2bQ5z1dhA7mpfxVW/H/SFgHEt3k+CY7FjYm4EPdXoDiT7s6T+K6/4/6W/RL+Ka/4/wCln0XNnEHdKAxPAqcCn7q9CcSp7z9To/4krfjH6Kf/AEpfxDV/EP0M+i53rXApDF96PBp+6vQGdT3n6nSN5w1PynvYPkiecL91P9B+q53rnf68Euud/l+yHAp+6TOp3Z0DuXXHVrP0u+qhPKU/daO7OPg5YvXeJ8kuu8UVSguSA5TfNmx13v8A1O+aXWxtB/V+yyBjeKIxvFHhxBeRqF1M6g+BSin+b14rMGOG8I9dHBHBAu+xodGzih0bN5VDrg4Jdc7kcf1Bv2L+Ru/3JZRvVHrncj1tGwLfoXYG9CAqgxSXWgpYhat6hKRxVXrQS6yFLELWYcUsw4qr1sJdcHoqWIWpHH3JQN58lV636lLrSFglrIPxe5Do/wAw81V62iMWpZkLBpHePNDoioOtIdaRsyE/QnimmieKi60l1kKbkH9CfQS6Lv8AJR9aCPWu9TcFh3Ro9GmHE96XWe9QNi2yiS0EjdF11nImNJYBe35lhMqDIO75K3yZiw07lzq15x5HQpWhI6HrI2z5p/WG7yqDsYDr8U0VmnaPMfVYeGaXIuOAd6j5KKphxuUIO4+9R9YImDvTqJVfcDcEJtYyrD8DZQNxc2P7qzRxO7ao3IKscfzmoOa4HgPMft8FiMwzj2om8G03Mxps08xvC7zlnACq24zadk2mLxIuJ0suSwTw19SzmbG0yc5gkBzS4xpYiRPZ3xPSoVbw25oz1I3lv1KUdkHUezx8tDqpajJFxFxfUHUjzhGozKYItI7r/sPenu0IO5p7jAIiPBX3KsSm+oWPtvkeu9X2YdsAzqJ/ZZ2Ip7SY8JUmCqGCNyvpxUmkympeKbR0/JXIWGqUs9Wu5j5cMoyRA0ubye5V8LyXSLjLnQDqWgWz5Z74grLlbPNrFgV2ioMzSIjvc36IajTSjGU4Sfw+waFeEpRjKK+O/wAzc5L5o0qlEPm5a83btD8o9yocv836dHLJAJzWDdSMth5rsMNWpMYGgkABw0P3n5lS5a6CqAS64dbUe0QD8AvPwq1uLve1309DvzoUuHta9u5563DN3d/BEYME2ANls47m2+n0hkECXaHQeEaKPkygJk7j8V0o1MllF3Oa6SjLGSsUqPJoJHZBXSYfm9hoGamDoTaJVDD0A14vpxXTtOwDTcI+azV6klbdmvT0oO90jP8A4YweX2B3z6hY+N5t0QRlbFxPET3rosS6dAONp8zvusuqe9JSc+eT9SyrCnyxXoZtDmpSJEm23v8AP1CtU+ZmHntEkbYJFo4FWaT1abVKeU6nvMWNOl7qMvE80cMD2cwH+ZTYXmXhCJPScId+yuPeVJTee7xRbnj7T9QqFO/sr0KTuY2EgXqA7YcTPdIsqOI5k0BpUqcLj6LfdU324T6hVq1Ucfj4KU+Jf2mCpClb2UcjW5sRo8wm0ubMn2yPBdBVKFA8F0N7HPwjfkZp5ikiRXHcW/us3F81qtP7zXDePoV2jKlv3lUcebFLRc3K0nsPWpwUbxVmcWeT3Dam9RdvWpVF0xdTgROO60kzLOGch0DlpFBVSopFsarfMzuhcnDCPKvFStVfDLMjM6q9Lqr+C0SUJVyooqdVmb1V+5I4Z+5aMpSjwELxmZ3QP3fBDoX7itJJTgLuTjPsaNOqMondvVnB1Wg3DvAj5rMabDuCvYfVveuNNbHQg9zVdWG547yxNZU3DzhNdoPW1Na43ustjRcslwi48Y9egoHG/wC/yU5HZ8/gqj9vgigMFSqn08WR4egq1VRONk+KaKnKzNqlygHR71jc4qBDhUbYwQXDaCIh31Qon14lWaommZvb6oRWErodybRy1Sq4TLpPZk6nS1zuUXasc0QNdDt3cDHik/2vEfFF2n/CF0rWKL3IazidusKzg6MTOtpCbgxc93zVtbaFNe0Yq0/yiTggktZlNCjysRqPJxH1Up5Zc619RHandwWUkq3Sg97FqrzXU7CvykXNdmMyDPC15teyxcHVjQ+71P7qpg2AgyAfD8rlAx0T3fMLPT0sIXjE01NVKbUmdHh3X3961mVSdk+JJ+iwOSz7X+V3xH1K6WqdfW1crVwUZHW0kso3KlR+/wBbu5Vqj9Vq1GjLpsPzWXiRcrJCSexqmmgMcrNN3D14qhPrxUtC5HrYnlHYSMiwag2D9vJSU3jd69FVnn5fJOJt4j4p1HYmW5Zz8B5bfBVa1RSV/vet6q1B2fBPTihKkmVqj0aL1HXsbb/qm0zb1xW5LYxX3NDP/wBlSxz7X+qlY4wqWNN/AfFNSj5gVZeUzajrqOUnFBdE5DW4CgkUErVxkwp8piEpcUNkx0oSggnsI2OlJNCCICQFIlM2JK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8068" name="Picture 4" descr="C:\Documents and Settings\user\桌面\orlandomarri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050" y="3865563"/>
            <a:ext cx="7338950" cy="2992437"/>
          </a:xfrm>
          <a:prstGeom prst="rect">
            <a:avLst/>
          </a:prstGeom>
          <a:noFill/>
        </p:spPr>
      </p:pic>
      <p:pic>
        <p:nvPicPr>
          <p:cNvPr id="88069" name="Picture 5" descr="C:\Documents and Settings\user\桌面\mm-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469738"/>
            <a:ext cx="3329816" cy="2494148"/>
          </a:xfrm>
          <a:prstGeom prst="rect">
            <a:avLst/>
          </a:prstGeom>
          <a:noFill/>
        </p:spPr>
      </p:pic>
      <p:pic>
        <p:nvPicPr>
          <p:cNvPr id="88070" name="Picture 6" descr="C:\Documents and Settings\user\桌面\mm-p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336" y="2641984"/>
            <a:ext cx="2363189" cy="1540292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5474525" y="2469738"/>
            <a:ext cx="3518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 24-28, 2014</a:t>
            </a:r>
          </a:p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美國佛羅里達州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奧蘭多市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3508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ko-KR" sz="3600" b="1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How can you involve in?</a:t>
            </a:r>
            <a:r>
              <a:rPr lang="zh-TW" altLang="en-US" sz="3600" b="1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如何加入我們</a:t>
            </a:r>
            <a:r>
              <a:rPr lang="en-US" altLang="zh-TW" sz="3600" b="1">
                <a:solidFill>
                  <a:srgbClr val="FF3300"/>
                </a:solidFill>
                <a:latin typeface="Arial Black" pitchFamily="34" charset="0"/>
                <a:ea typeface="Gulim" pitchFamily="34" charset="-127"/>
              </a:rPr>
              <a:t>?</a:t>
            </a:r>
            <a:endParaRPr lang="en-US" altLang="ko-KR" sz="3600" b="1">
              <a:solidFill>
                <a:srgbClr val="FF3300"/>
              </a:solidFill>
              <a:latin typeface="Arial Black" pitchFamily="34" charset="0"/>
              <a:ea typeface="Gulim" pitchFamily="34" charset="-127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8638" y="1151906"/>
            <a:ext cx="8146766" cy="483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1432" tIns="45716" rIns="91432" bIns="45716">
            <a:spAutoFit/>
          </a:bodyPr>
          <a:lstStyle/>
          <a:p>
            <a:pPr marL="457200" indent="-457200" latinLnBrk="1">
              <a:buFontTx/>
              <a:buAutoNum type="arabicPeriod"/>
              <a:defRPr/>
            </a:pPr>
            <a:r>
              <a:rPr lang="en-US" altLang="ko-KR" sz="28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Prayer: 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禱告尋求神在職場事奉的負擔</a:t>
            </a:r>
            <a:r>
              <a:rPr lang="en-US" altLang="zh-TW" sz="2800" b="1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擴張境界</a:t>
            </a:r>
            <a:endParaRPr lang="en-US" altLang="ko-KR" sz="2800" b="1" dirty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buFontTx/>
              <a:buAutoNum type="arabicPeriod"/>
              <a:defRPr/>
            </a:pPr>
            <a:endParaRPr lang="en-US" altLang="ko-KR" sz="28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buFontTx/>
              <a:buAutoNum type="arabicPeriod"/>
              <a:defRPr/>
            </a:pPr>
            <a:r>
              <a:rPr lang="en-US" altLang="ko-KR" sz="28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Find Leaders: 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介紹工商界朋友或合夥人加入</a:t>
            </a:r>
            <a:endParaRPr lang="en-US" altLang="ko-KR" sz="2800" b="1" dirty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endParaRPr lang="en-US" altLang="ko-KR" sz="2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en-US" altLang="ko-KR" sz="28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3. Visit or Invitation: 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參與</a:t>
            </a:r>
            <a:r>
              <a:rPr lang="en-US" altLang="zh-TW" sz="2800" b="1" dirty="0" err="1">
                <a:latin typeface="HY헤드라인M" pitchFamily="18" charset="-127"/>
                <a:ea typeface="HY헤드라인M" pitchFamily="18" charset="-127"/>
              </a:rPr>
              <a:t>cbmc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聚會</a:t>
            </a:r>
            <a:r>
              <a:rPr lang="en-US" altLang="zh-TW" sz="2800" b="1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訓練</a:t>
            </a:r>
            <a:r>
              <a:rPr lang="en-US" altLang="zh-TW" sz="2800" b="1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zh-TW" altLang="en-US" sz="2800" b="1" dirty="0">
                <a:latin typeface="HY헤드라인M" pitchFamily="18" charset="-127"/>
                <a:ea typeface="HY헤드라인M" pitchFamily="18" charset="-127"/>
              </a:rPr>
              <a:t>教材</a:t>
            </a: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457200" indent="-457200" latinLnBrk="1">
              <a:defRPr/>
            </a:pPr>
            <a:endParaRPr lang="en-US" altLang="ko-KR" sz="2800" b="1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en-US" altLang="ko-KR" sz="28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4. Communication: </a:t>
            </a:r>
            <a:r>
              <a:rPr lang="zh-TW" altLang="en-US" sz="2800" b="1" dirty="0" smtClean="0">
                <a:latin typeface="HY헤드라인M" pitchFamily="18" charset="-127"/>
                <a:ea typeface="HY헤드라인M" pitchFamily="18" charset="-127"/>
              </a:rPr>
              <a:t>以信件</a:t>
            </a:r>
            <a:r>
              <a:rPr lang="en-US" altLang="zh-TW" sz="28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zh-TW" altLang="en-US" sz="2800" b="1" dirty="0" smtClean="0">
                <a:latin typeface="HY헤드라인M" pitchFamily="18" charset="-127"/>
                <a:ea typeface="HY헤드라인M" pitchFamily="18" charset="-127"/>
              </a:rPr>
              <a:t>電郵或網路聯絡</a:t>
            </a:r>
            <a:endParaRPr lang="en-US" altLang="zh-TW" sz="28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en-US" altLang="zh-TW" sz="2800" b="1" dirty="0" smtClean="0">
                <a:latin typeface="HY헤드라인M" pitchFamily="18" charset="-127"/>
                <a:ea typeface="HY헤드라인M" pitchFamily="18" charset="-127"/>
              </a:rPr>
              <a:t>		CBMC.ORG.HK</a:t>
            </a:r>
          </a:p>
          <a:p>
            <a:pPr marL="457200" indent="-457200" latinLnBrk="1">
              <a:defRPr/>
            </a:pPr>
            <a:r>
              <a:rPr lang="en-US" altLang="ko-KR" sz="28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en-US" altLang="ko-KR" sz="28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hlinkClick r:id="rId3"/>
              </a:rPr>
              <a:t>enquiry@cbmc.org.hk</a:t>
            </a:r>
            <a:endParaRPr lang="en-US" altLang="ko-KR" sz="2800" b="1" dirty="0" smtClean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endParaRPr lang="en-US" altLang="ko-KR" sz="2800" b="1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1">
              <a:defRPr/>
            </a:pPr>
            <a:r>
              <a:rPr lang="en-US" altLang="ko-KR" sz="28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5. Financial Support</a:t>
            </a:r>
            <a:r>
              <a:rPr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:</a:t>
            </a:r>
            <a:r>
              <a:rPr lang="zh-TW" altLang="en-US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TW" altLang="en-US" b="1" dirty="0">
                <a:latin typeface="HY헤드라인M" pitchFamily="18" charset="-127"/>
                <a:ea typeface="HY헤드라인M" pitchFamily="18" charset="-127"/>
              </a:rPr>
              <a:t>財務奉獻支持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066800"/>
            <a:ext cx="7920038" cy="5170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4400" smtClean="0"/>
              <a:t>  </a:t>
            </a:r>
            <a:endParaRPr lang="en-US" altLang="zh-TW" sz="48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7" name="Picture 3" descr="j0336183[1]"/>
          <p:cNvPicPr>
            <a:picLocks noChangeAspect="1" noChangeArrowheads="1"/>
          </p:cNvPicPr>
          <p:nvPr/>
        </p:nvPicPr>
        <p:blipFill>
          <a:blip r:embed="rId3" cstate="print">
            <a:lum bright="38000"/>
          </a:blip>
          <a:srcRect/>
          <a:stretch>
            <a:fillRect/>
          </a:stretch>
        </p:blipFill>
        <p:spPr bwMode="auto">
          <a:xfrm>
            <a:off x="755650" y="1341438"/>
            <a:ext cx="81375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0" y="3716338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r>
              <a:rPr kumimoji="0" lang="zh-TW" altLang="en-US" sz="7800" b="1" i="1" dirty="0">
                <a:solidFill>
                  <a:srgbClr val="2204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作有影響力的工商人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50" y="1214438"/>
            <a:ext cx="8643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1" hangingPunct="0">
              <a:defRPr/>
            </a:pPr>
            <a:r>
              <a:rPr kumimoji="0" lang="zh-TW" altLang="en-US" sz="7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為主發光  榮神益人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14313"/>
            <a:ext cx="8686800" cy="5572125"/>
          </a:xfrm>
        </p:spPr>
        <p:txBody>
          <a:bodyPr/>
          <a:lstStyle/>
          <a:p>
            <a:pPr eaLnBrk="1" hangingPunct="1"/>
            <a:r>
              <a:rPr lang="en-US" altLang="zh-TW" sz="4400" dirty="0" smtClean="0">
                <a:latin typeface="Arial Black" pitchFamily="34" charset="0"/>
                <a:ea typeface="標楷體" pitchFamily="65" charset="-120"/>
              </a:rPr>
              <a:t>                   </a:t>
            </a:r>
            <a:r>
              <a:rPr lang="zh-TW" altLang="en-US" sz="5400" dirty="0" smtClean="0">
                <a:latin typeface="Arial Black" pitchFamily="34" charset="0"/>
                <a:ea typeface="標楷體" pitchFamily="65" charset="-120"/>
              </a:rPr>
              <a:t>緣起</a:t>
            </a:r>
            <a:r>
              <a:rPr lang="en-US" altLang="zh-TW" sz="5400" dirty="0" smtClean="0">
                <a:latin typeface="Arial Black" pitchFamily="34" charset="0"/>
                <a:ea typeface="標楷體" pitchFamily="65" charset="-120"/>
              </a:rPr>
              <a:t>:</a:t>
            </a:r>
            <a:r>
              <a:rPr lang="en-US" altLang="zh-TW" sz="4400" dirty="0" smtClean="0">
                <a:latin typeface="Arial Black" pitchFamily="34" charset="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Arial Black" pitchFamily="34" charset="0"/>
                <a:ea typeface="標楷體" pitchFamily="65" charset="-120"/>
              </a:rPr>
            </a:br>
            <a:r>
              <a:rPr lang="en-US" altLang="zh-TW" sz="4400" dirty="0" smtClean="0">
                <a:latin typeface="Times New Roman" pitchFamily="18" charset="0"/>
                <a:ea typeface="標楷體" pitchFamily="65" charset="-120"/>
              </a:rPr>
              <a:t>1930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年全球經濟大蕭條，幾位芝加哥工商基督徒領袖因為主愛的激勵與聖靈的感動，以聖經的教導及耶穌基督的愛，幫助扶持黑暗失序的工商人，使他們倚靠主耶穌重新站立起來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在美國成立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cbmc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總會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/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018002" y="3198168"/>
            <a:ext cx="184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6095012"/>
            <a:ext cx="2658086" cy="60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503572" y="1232903"/>
            <a:ext cx="8415337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1. 95 COUNTRIES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 </a:t>
            </a: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(95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會員國</a:t>
            </a: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2. INTERNATIONAL HQ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 </a:t>
            </a: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(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國際總會</a:t>
            </a: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)- 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    TUCSON, ARIZONA  USA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3. AFRICA, ASIA-PACIFIC, EUROPE,                   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    </a:t>
            </a: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Gulim" pitchFamily="34" charset="-127"/>
              </a:rPr>
              <a:t>N-AMERICA, LATIN AMERICA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    (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非洲</a:t>
            </a:r>
            <a:r>
              <a:rPr kumimoji="0"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, 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亞太</a:t>
            </a:r>
            <a:r>
              <a:rPr kumimoji="0"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, 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歐洲</a:t>
            </a:r>
            <a:r>
              <a:rPr kumimoji="0"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, 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北美</a:t>
            </a:r>
            <a:r>
              <a:rPr kumimoji="0"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, 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拉丁美洲</a:t>
            </a: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4. 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全球會員</a:t>
            </a:r>
            <a:r>
              <a:rPr kumimoji="0" lang="en-US" altLang="zh-TW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70,000-</a:t>
            </a:r>
            <a:r>
              <a:rPr kumimoji="0" lang="zh-TW" altLang="en-US" sz="3600" b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人</a:t>
            </a:r>
            <a:endParaRPr kumimoji="0" lang="en-US" altLang="ko-KR" sz="3600" b="1" dirty="0"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180975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ko-KR" sz="4400" b="1" dirty="0">
                <a:solidFill>
                  <a:srgbClr val="CC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rPr>
              <a:t>NETWORK!</a:t>
            </a:r>
            <a:r>
              <a:rPr kumimoji="0" lang="zh-TW" altLang="en-US" sz="4400" b="1" dirty="0">
                <a:solidFill>
                  <a:srgbClr val="CC0000"/>
                </a:solidFill>
                <a:latin typeface="Arial" pitchFamily="34" charset="0"/>
                <a:ea typeface="Arial Unicode MS" pitchFamily="34" charset="-120"/>
                <a:cs typeface="Arial Unicode MS" pitchFamily="34" charset="-120"/>
              </a:rPr>
              <a:t> 全球網絡</a:t>
            </a:r>
            <a:endParaRPr kumimoji="0" lang="en-US" altLang="ko-KR" sz="4400" b="1" dirty="0">
              <a:solidFill>
                <a:srgbClr val="CC0000"/>
              </a:solidFill>
              <a:latin typeface="Arial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8" y="6229350"/>
            <a:ext cx="2658086" cy="60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101600" y="1408113"/>
            <a:ext cx="88979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A movement of God 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among business and professional leaders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 in every nation, 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resulting in lasting life change that 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600" b="1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continues to multiply.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zh-TW" altLang="en-US" sz="3600" b="1">
                <a:solidFill>
                  <a:schemeClr val="accent1"/>
                </a:solidFill>
                <a:latin typeface="HY견고딕"/>
                <a:ea typeface="HY견고딕"/>
                <a:cs typeface="HY견고딕"/>
              </a:rPr>
              <a:t>藉著上帝在全球工商企業及專業領袖身上的作為</a:t>
            </a:r>
            <a:r>
              <a:rPr kumimoji="0" lang="en-US" altLang="zh-TW" sz="3600" b="1">
                <a:solidFill>
                  <a:schemeClr val="accent1"/>
                </a:solidFill>
                <a:latin typeface="HY견고딕"/>
                <a:ea typeface="HY견고딕"/>
                <a:cs typeface="HY견고딕"/>
              </a:rPr>
              <a:t>, </a:t>
            </a:r>
            <a:r>
              <a:rPr kumimoji="0" lang="zh-TW" altLang="en-US" sz="3600" b="1">
                <a:solidFill>
                  <a:schemeClr val="accent1"/>
                </a:solidFill>
                <a:latin typeface="HY견고딕"/>
                <a:ea typeface="HY견고딕"/>
                <a:cs typeface="HY견고딕"/>
              </a:rPr>
              <a:t>帶來生命永恆的改變並持續的倍增</a:t>
            </a:r>
            <a:r>
              <a:rPr kumimoji="0" lang="en-US" altLang="zh-TW" sz="3600" b="1">
                <a:solidFill>
                  <a:schemeClr val="accent1"/>
                </a:solidFill>
                <a:latin typeface="HY견고딕"/>
                <a:ea typeface="HY견고딕"/>
                <a:cs typeface="HY견고딕"/>
              </a:rPr>
              <a:t>.</a:t>
            </a:r>
            <a:r>
              <a:rPr kumimoji="0" lang="en-US" altLang="ko-KR" b="1">
                <a:solidFill>
                  <a:schemeClr val="accent1"/>
                </a:solidFill>
                <a:latin typeface="HY견고딕"/>
                <a:ea typeface="HY견고딕"/>
                <a:cs typeface="HY견고딕"/>
              </a:rPr>
              <a:t> </a:t>
            </a:r>
            <a:r>
              <a:rPr kumimoji="0" lang="zh-TW" altLang="en-US" b="1">
                <a:solidFill>
                  <a:schemeClr val="accent1"/>
                </a:solidFill>
                <a:latin typeface="HY견고딕"/>
                <a:ea typeface="HY견고딕"/>
                <a:cs typeface="HY견고딕"/>
              </a:rPr>
              <a:t> </a:t>
            </a:r>
            <a:endParaRPr kumimoji="0" lang="en-US" altLang="ko-KR" b="1">
              <a:solidFill>
                <a:schemeClr val="accent1"/>
              </a:solidFill>
              <a:latin typeface="HY견고딕"/>
              <a:ea typeface="HY견고딕"/>
              <a:cs typeface="HY견고딕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1600" y="381000"/>
            <a:ext cx="735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ko-KR" sz="4400" b="1">
                <a:solidFill>
                  <a:srgbClr val="CC0000"/>
                </a:solidFill>
                <a:latin typeface="Arial" pitchFamily="34" charset="0"/>
                <a:ea typeface="Gulim" pitchFamily="34" charset="-127"/>
              </a:rPr>
              <a:t>Vision Statement </a:t>
            </a:r>
            <a:r>
              <a:rPr kumimoji="0" lang="zh-TW" altLang="en-US" sz="4400" b="1">
                <a:solidFill>
                  <a:srgbClr val="CC0000"/>
                </a:solidFill>
                <a:latin typeface="Arial" pitchFamily="34" charset="0"/>
                <a:ea typeface="Gulim" pitchFamily="34" charset="-127"/>
              </a:rPr>
              <a:t>異象宣言</a:t>
            </a:r>
            <a:endParaRPr kumimoji="0" lang="en-US" altLang="ko-KR" sz="3400" b="1">
              <a:solidFill>
                <a:srgbClr val="CC0000"/>
              </a:solidFill>
              <a:latin typeface="Arial" pitchFamily="34" charset="0"/>
              <a:ea typeface="Gulim" pitchFamily="34" charset="-127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88" y="781050"/>
            <a:ext cx="8501062" cy="4143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一</a:t>
            </a:r>
            <a:r>
              <a:rPr altLang="zh-TW" sz="4400" dirty="0" smtClean="0">
                <a:latin typeface="Times New Roman" pitchFamily="18" charset="0"/>
                <a:ea typeface="標楷體" pitchFamily="65" charset="-120"/>
              </a:rPr>
              <a:t>.  </a:t>
            </a:r>
            <a:r>
              <a:rPr lang="en-US" altLang="zh-TW" sz="4400" dirty="0" err="1" smtClean="0">
                <a:latin typeface="Times New Roman" pitchFamily="18" charset="0"/>
                <a:ea typeface="標楷體" pitchFamily="65" charset="-120"/>
              </a:rPr>
              <a:t>cbmc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的根基</a:t>
            </a:r>
            <a:r>
              <a:rPr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: </a:t>
            </a:r>
            <a:r>
              <a:rPr lang="zh-TW" altLang="ko-KR" sz="4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上帝的作為</a:t>
            </a:r>
            <a:r>
              <a:rPr altLang="zh-CN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altLang="zh-CN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二</a:t>
            </a:r>
            <a:r>
              <a:rPr altLang="zh-TW" sz="4400" dirty="0" smtClean="0">
                <a:latin typeface="Times New Roman" pitchFamily="18" charset="0"/>
                <a:ea typeface="標楷體" pitchFamily="65" charset="-120"/>
              </a:rPr>
              <a:t>.  cbmc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的範圍</a:t>
            </a:r>
            <a:r>
              <a:rPr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: </a:t>
            </a:r>
            <a:r>
              <a:rPr lang="zh-TW" altLang="ko-KR" sz="4400" b="1" u="sng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altLang="zh-TW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/>
            </a:r>
            <a:br>
              <a:rPr altLang="zh-TW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</a:b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三</a:t>
            </a:r>
            <a:r>
              <a:rPr altLang="zh-TW" sz="4400" dirty="0" smtClean="0">
                <a:latin typeface="Times New Roman" pitchFamily="18" charset="0"/>
                <a:ea typeface="標楷體" pitchFamily="65" charset="-120"/>
              </a:rPr>
              <a:t>.  cbmc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的對象</a:t>
            </a:r>
            <a:r>
              <a:rPr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: </a:t>
            </a:r>
            <a:r>
              <a:rPr lang="zh-TW" altLang="ko-KR" sz="44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工商企業</a:t>
            </a:r>
            <a:r>
              <a:rPr lang="zh-TW" altLang="ko-KR" sz="4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altLang="zh-TW" sz="4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altLang="zh-TW" sz="4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r>
              <a:rPr altLang="zh-TW" sz="4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ko-KR" sz="44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專業領袖</a:t>
            </a:r>
            <a:r>
              <a:rPr altLang="zh-TW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/>
            </a:r>
            <a:br>
              <a:rPr altLang="zh-TW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</a:b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四</a:t>
            </a:r>
            <a:r>
              <a:rPr altLang="zh-TW" sz="4400" dirty="0" smtClean="0">
                <a:latin typeface="Times New Roman" pitchFamily="18" charset="0"/>
                <a:ea typeface="標楷體" pitchFamily="65" charset="-120"/>
              </a:rPr>
              <a:t>.  cbmc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</a:rPr>
              <a:t>的策略</a:t>
            </a:r>
            <a:r>
              <a:rPr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zh-TW" altLang="ko-KR" sz="4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生命永恆的改變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</a:br>
            <a:r>
              <a:rPr lang="zh-TW" altLang="en-US" sz="4300" dirty="0" smtClean="0">
                <a:latin typeface="Times New Roman" pitchFamily="18" charset="0"/>
                <a:ea typeface="標楷體" pitchFamily="65" charset="-120"/>
              </a:rPr>
              <a:t>五</a:t>
            </a:r>
            <a:r>
              <a:rPr altLang="zh-TW" sz="4300" dirty="0" smtClean="0">
                <a:latin typeface="Times New Roman" pitchFamily="18" charset="0"/>
                <a:ea typeface="標楷體" pitchFamily="65" charset="-120"/>
              </a:rPr>
              <a:t>.  cbmc</a:t>
            </a:r>
            <a:r>
              <a:rPr lang="zh-TW" altLang="en-US" sz="4300" dirty="0" smtClean="0">
                <a:latin typeface="Times New Roman" pitchFamily="18" charset="0"/>
                <a:ea typeface="標楷體" pitchFamily="65" charset="-120"/>
              </a:rPr>
              <a:t>的 果效</a:t>
            </a:r>
            <a:r>
              <a:rPr altLang="zh-TW" sz="4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r>
              <a:rPr lang="en-US" altLang="zh-TW" sz="4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zh-TW" altLang="ko-KR" sz="4400" b="1" u="sng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持續的倍增</a:t>
            </a:r>
            <a:endParaRPr altLang="zh-TW" sz="4400" b="1" dirty="0" smtClean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73025" y="1243013"/>
            <a:ext cx="895508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200" b="1" i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1.To present Jesus Christ as Savior and Lord to business and professional leaders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zh-TW" altLang="en-US" sz="3200" b="1" dirty="0">
                <a:solidFill>
                  <a:schemeClr val="accent1"/>
                </a:solidFill>
                <a:latin typeface="HY견명조"/>
                <a:ea typeface="HY견명조"/>
                <a:cs typeface="HY견명조"/>
              </a:rPr>
              <a:t>傳福音</a:t>
            </a:r>
            <a:endParaRPr kumimoji="0" lang="en-US" altLang="zh-TW" sz="3200" b="1" dirty="0">
              <a:solidFill>
                <a:schemeClr val="accent1"/>
              </a:solidFill>
              <a:latin typeface="HY견명조"/>
              <a:ea typeface="HY견명조"/>
              <a:cs typeface="HY견명조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200" b="1" i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2.To develop business and professional people to carry out the Great commission.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zh-TW" altLang="en-US" sz="3200" b="1" dirty="0">
                <a:solidFill>
                  <a:schemeClr val="accent1"/>
                </a:solidFill>
                <a:latin typeface="HY견명조"/>
                <a:ea typeface="HY견명조"/>
                <a:cs typeface="HY견명조"/>
              </a:rPr>
              <a:t>門徒訓練</a:t>
            </a:r>
            <a:endParaRPr kumimoji="0" lang="en-US" altLang="zh-TW" sz="3200" b="1" dirty="0">
              <a:solidFill>
                <a:schemeClr val="accent1"/>
              </a:solidFill>
              <a:latin typeface="HY견명조"/>
              <a:ea typeface="HY견명조"/>
              <a:cs typeface="HY견명조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sz="3200" b="1" i="1" dirty="0">
                <a:solidFill>
                  <a:schemeClr val="accent2"/>
                </a:solidFill>
                <a:latin typeface="Times New Roman" pitchFamily="18" charset="0"/>
                <a:ea typeface="HY헤드라인M"/>
                <a:cs typeface="HY헤드라인M"/>
              </a:rPr>
              <a:t>3.To serve business and professional people as followers of Jesus.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zh-TW" altLang="en-US" sz="3200" b="1" dirty="0">
                <a:solidFill>
                  <a:schemeClr val="accent1"/>
                </a:solidFill>
                <a:latin typeface="HY견명조"/>
                <a:ea typeface="HY견명조"/>
                <a:cs typeface="HY견명조"/>
              </a:rPr>
              <a:t>服務</a:t>
            </a:r>
            <a:r>
              <a:rPr kumimoji="0" lang="zh-TW" altLang="en-US" sz="3200" b="1" dirty="0" smtClean="0">
                <a:solidFill>
                  <a:schemeClr val="accent1"/>
                </a:solidFill>
                <a:latin typeface="HY견명조"/>
                <a:ea typeface="HY견명조"/>
                <a:cs typeface="HY견명조"/>
              </a:rPr>
              <a:t>工商專業界</a:t>
            </a:r>
            <a:endParaRPr kumimoji="0" lang="en-US" altLang="zh-TW" sz="3200" b="1" dirty="0">
              <a:solidFill>
                <a:schemeClr val="accent1"/>
              </a:solidFill>
              <a:latin typeface="HY견명조"/>
              <a:ea typeface="HY견명조"/>
              <a:cs typeface="HY견명조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endParaRPr kumimoji="0" lang="en-US" altLang="ko-KR" sz="3200" b="1" i="1" dirty="0">
              <a:solidFill>
                <a:schemeClr val="accent2"/>
              </a:solidFill>
              <a:latin typeface="Times New Roman" pitchFamily="18" charset="0"/>
              <a:ea typeface="HY헤드라인M"/>
              <a:cs typeface="HY헤드라인M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3025" y="381000"/>
            <a:ext cx="7459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ko-KR" sz="4400" b="1">
                <a:solidFill>
                  <a:srgbClr val="CC0000"/>
                </a:solidFill>
                <a:latin typeface="Arial" pitchFamily="34" charset="0"/>
                <a:ea typeface="Gulim" pitchFamily="34" charset="-127"/>
              </a:rPr>
              <a:t>Mission Statement</a:t>
            </a:r>
            <a:r>
              <a:rPr kumimoji="0" lang="zh-TW" altLang="en-US" sz="4400" b="1">
                <a:solidFill>
                  <a:srgbClr val="CC0000"/>
                </a:solidFill>
                <a:latin typeface="Arial" pitchFamily="34" charset="0"/>
                <a:ea typeface="Gulim" pitchFamily="34" charset="-127"/>
              </a:rPr>
              <a:t>使命宣言</a:t>
            </a:r>
            <a:endParaRPr kumimoji="0" lang="en-US" altLang="ko-KR" sz="3400" b="1">
              <a:solidFill>
                <a:srgbClr val="CC0000"/>
              </a:solidFill>
              <a:latin typeface="Arial" pitchFamily="34" charset="0"/>
              <a:ea typeface="Gulim" pitchFamily="34" charset="-127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8208963" cy="4138612"/>
          </a:xfrm>
          <a:noFill/>
        </p:spPr>
        <p:txBody>
          <a:bodyPr lIns="90000" tIns="46800" rIns="90000" bIns="46800"/>
          <a:lstStyle/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按著</a:t>
            </a: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聖經的教導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藉由</a:t>
            </a: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屬靈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與</a:t>
            </a: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實務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的裝備、操練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事業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服事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上榮耀神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做合神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心意的工商人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，在</a:t>
            </a:r>
            <a:r>
              <a:rPr lang="zh-TW" altLang="en-US" sz="4400" b="1" u="sng" dirty="0" smtClean="0">
                <a:latin typeface="Times New Roman" pitchFamily="18" charset="0"/>
                <a:ea typeface="標楷體" pitchFamily="65" charset="-120"/>
              </a:rPr>
              <a:t>教會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成為</a:t>
            </a:r>
            <a:r>
              <a:rPr lang="zh-TW" altLang="en-US" sz="4400" b="1" u="sng" dirty="0" smtClean="0">
                <a:latin typeface="Times New Roman" pitchFamily="18" charset="0"/>
                <a:ea typeface="標楷體" pitchFamily="65" charset="-120"/>
              </a:rPr>
              <a:t>牧師</a:t>
            </a:r>
            <a:endParaRPr lang="en-US" altLang="zh-TW" sz="4400" b="1" u="sng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4400" b="1" u="sng" dirty="0" smtClean="0">
                <a:latin typeface="Times New Roman" pitchFamily="18" charset="0"/>
                <a:ea typeface="標楷體" pitchFamily="65" charset="-120"/>
              </a:rPr>
              <a:t>好幫手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b="1" u="sng" dirty="0" smtClean="0">
                <a:latin typeface="標楷體" pitchFamily="65" charset="-120"/>
                <a:ea typeface="標楷體" pitchFamily="65" charset="-120"/>
              </a:rPr>
              <a:t>聖徒好榜樣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GB" sz="44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社會</a:t>
            </a:r>
            <a:endParaRPr lang="en-US" altLang="zh-TW" sz="4400" b="1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3000"/>
              </a:lnSpc>
              <a:spcBef>
                <a:spcPts val="988"/>
              </a:spcBef>
              <a:buSzPct val="93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發揮</a:t>
            </a:r>
            <a:r>
              <a:rPr lang="zh-TW" altLang="en-GB" sz="4400" b="1" u="sng" dirty="0" smtClean="0">
                <a:latin typeface="標楷體" pitchFamily="65" charset="-120"/>
                <a:ea typeface="標楷體" pitchFamily="65" charset="-120"/>
              </a:rPr>
              <a:t>屬靈影響力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GB" altLang="zh-TW" sz="4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228725" y="500063"/>
            <a:ext cx="6143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kumimoji="0" lang="en-US" altLang="zh-TW" sz="5400" b="1">
                <a:solidFill>
                  <a:srgbClr val="C00000"/>
                </a:solidFill>
                <a:latin typeface="新細明體" pitchFamily="18" charset="-120"/>
                <a:cs typeface="Times New Roman" pitchFamily="18" charset="0"/>
              </a:rPr>
              <a:t>Core Value </a:t>
            </a:r>
            <a:r>
              <a:rPr kumimoji="0" lang="zh-TW" altLang="en-GB" sz="5400" b="1">
                <a:solidFill>
                  <a:srgbClr val="C00000"/>
                </a:solidFill>
                <a:latin typeface="新細明體" pitchFamily="18" charset="-120"/>
                <a:cs typeface="Times New Roman" pitchFamily="18" charset="0"/>
              </a:rPr>
              <a:t>核心價值</a:t>
            </a:r>
            <a:endParaRPr kumimoji="0" lang="zh-TW" altLang="en-US" sz="5400" b="1">
              <a:solidFill>
                <a:srgbClr val="C00000"/>
              </a:solidFill>
              <a:latin typeface="新細明體" pitchFamily="18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그룹 7"/>
          <p:cNvGrpSpPr>
            <a:grpSpLocks/>
          </p:cNvGrpSpPr>
          <p:nvPr/>
        </p:nvGrpSpPr>
        <p:grpSpPr bwMode="auto">
          <a:xfrm>
            <a:off x="403225" y="1209675"/>
            <a:ext cx="7088188" cy="4973638"/>
            <a:chOff x="-1136390" y="1571612"/>
            <a:chExt cx="7253378" cy="4974419"/>
          </a:xfrm>
        </p:grpSpPr>
        <p:sp>
          <p:nvSpPr>
            <p:cNvPr id="15368" name="Oval 4"/>
            <p:cNvSpPr>
              <a:spLocks noChangeArrowheads="1"/>
            </p:cNvSpPr>
            <p:nvPr/>
          </p:nvSpPr>
          <p:spPr bwMode="auto">
            <a:xfrm>
              <a:off x="1758950" y="3554413"/>
              <a:ext cx="1344613" cy="779462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en-US" altLang="ko-KR" sz="1600">
                  <a:solidFill>
                    <a:srgbClr val="002060"/>
                  </a:solidFill>
                  <a:latin typeface="Impact" pitchFamily="34" charset="0"/>
                  <a:ea typeface="Malgun Gothic" pitchFamily="34" charset="-127"/>
                </a:rPr>
                <a:t>Devotion to</a:t>
              </a:r>
              <a:endParaRPr lang="ko-KR" altLang="en-US" sz="1600">
                <a:solidFill>
                  <a:srgbClr val="002060"/>
                </a:solidFill>
                <a:latin typeface="Impact" pitchFamily="34" charset="0"/>
                <a:ea typeface="Malgun Gothic" pitchFamily="34" charset="-127"/>
              </a:endParaRPr>
            </a:p>
          </p:txBody>
        </p:sp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3469055" y="4800607"/>
              <a:ext cx="1365252" cy="847742"/>
            </a:xfrm>
            <a:prstGeom prst="ellipse">
              <a:avLst/>
            </a:prstGeom>
            <a:gradFill rotWithShape="0">
              <a:gsLst>
                <a:gs pos="0">
                  <a:srgbClr val="002A6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zh-TW" altLang="en-US" b="1">
                  <a:solidFill>
                    <a:srgbClr val="FFFFFF"/>
                  </a:solidFill>
                  <a:latin typeface="Times New Roman" pitchFamily="18" charset="0"/>
                </a:rPr>
                <a:t>委身彼此</a:t>
              </a:r>
              <a:endParaRPr lang="ko-KR" altLang="en-US" b="1">
                <a:latin typeface="Times New Roman" pitchFamily="18" charset="0"/>
              </a:endParaRPr>
            </a:p>
            <a:p>
              <a:pPr algn="ctr" latinLnBrk="1"/>
              <a:endParaRPr lang="en-US" altLang="ko-KR" sz="1600" b="1">
                <a:latin typeface="Times New Roman" pitchFamily="18" charset="0"/>
              </a:endParaRPr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714600" y="2000226"/>
              <a:ext cx="1357322" cy="849323"/>
            </a:xfrm>
            <a:prstGeom prst="ellipse">
              <a:avLst/>
            </a:prstGeom>
            <a:gradFill rotWithShape="0">
              <a:gsLst>
                <a:gs pos="0">
                  <a:srgbClr val="002A6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zh-TW" altLang="en-US" b="1">
                  <a:solidFill>
                    <a:srgbClr val="FFFFFF"/>
                  </a:solidFill>
                  <a:latin typeface="Impact" pitchFamily="34" charset="0"/>
                </a:rPr>
                <a:t>委身基督</a:t>
              </a:r>
              <a:endParaRPr lang="ko-KR" altLang="en-US" b="1">
                <a:solidFill>
                  <a:srgbClr val="FFFFFF"/>
                </a:solidFill>
                <a:latin typeface="Impact" pitchFamily="34" charset="0"/>
              </a:endParaRPr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179388" y="4868862"/>
              <a:ext cx="1320778" cy="846153"/>
            </a:xfrm>
            <a:prstGeom prst="ellipse">
              <a:avLst/>
            </a:prstGeom>
            <a:gradFill rotWithShape="0">
              <a:gsLst>
                <a:gs pos="0">
                  <a:srgbClr val="002A6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zh-TW" altLang="en-US" b="1">
                  <a:solidFill>
                    <a:srgbClr val="FFFFFF"/>
                  </a:solidFill>
                  <a:latin typeface="Times New Roman" pitchFamily="18" charset="0"/>
                </a:rPr>
                <a:t>委身福音</a:t>
              </a:r>
              <a:endParaRPr lang="en-US" altLang="ko-KR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V="1">
              <a:off x="563563" y="2895600"/>
              <a:ext cx="1343025" cy="188753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 flipV="1">
              <a:off x="2955925" y="2854325"/>
              <a:ext cx="1466850" cy="188753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4" name="Line 10"/>
            <p:cNvSpPr>
              <a:spLocks noChangeShapeType="1"/>
            </p:cNvSpPr>
            <p:nvPr/>
          </p:nvSpPr>
          <p:spPr bwMode="auto">
            <a:xfrm>
              <a:off x="1571625" y="5202238"/>
              <a:ext cx="1844675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5" name="Line 11"/>
            <p:cNvSpPr>
              <a:spLocks noChangeShapeType="1"/>
            </p:cNvSpPr>
            <p:nvPr/>
          </p:nvSpPr>
          <p:spPr bwMode="auto">
            <a:xfrm flipH="1">
              <a:off x="1360488" y="4322763"/>
              <a:ext cx="461962" cy="460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6" name="Line 12"/>
            <p:cNvSpPr>
              <a:spLocks noChangeShapeType="1"/>
            </p:cNvSpPr>
            <p:nvPr/>
          </p:nvSpPr>
          <p:spPr bwMode="auto">
            <a:xfrm>
              <a:off x="3122613" y="4237038"/>
              <a:ext cx="628650" cy="46355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 flipV="1">
              <a:off x="2366963" y="3022600"/>
              <a:ext cx="0" cy="4191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8" name="Text Box 16"/>
            <p:cNvSpPr txBox="1">
              <a:spLocks noChangeArrowheads="1"/>
            </p:cNvSpPr>
            <p:nvPr/>
          </p:nvSpPr>
          <p:spPr bwMode="auto">
            <a:xfrm>
              <a:off x="-1136390" y="5715028"/>
              <a:ext cx="1711212" cy="83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目標 </a:t>
              </a:r>
              <a:r>
                <a:rPr lang="en-US" altLang="zh-TW" b="1">
                  <a:solidFill>
                    <a:srgbClr val="FF0000"/>
                  </a:solidFill>
                  <a:latin typeface="新細明體" pitchFamily="18" charset="-120"/>
                </a:rPr>
                <a:t>- </a:t>
              </a:r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屬靈</a:t>
              </a:r>
            </a:p>
            <a:p>
              <a:pPr latinLnBrk="1"/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      的再生</a:t>
              </a:r>
            </a:p>
          </p:txBody>
        </p:sp>
        <p:sp>
          <p:nvSpPr>
            <p:cNvPr id="15379" name="Text Box 16"/>
            <p:cNvSpPr txBox="1">
              <a:spLocks noChangeArrowheads="1"/>
            </p:cNvSpPr>
            <p:nvPr/>
          </p:nvSpPr>
          <p:spPr bwMode="auto">
            <a:xfrm>
              <a:off x="1357222" y="1571612"/>
              <a:ext cx="2738069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目標 </a:t>
              </a:r>
              <a:r>
                <a:rPr lang="en-US" altLang="zh-TW" b="1">
                  <a:solidFill>
                    <a:srgbClr val="FF0000"/>
                  </a:solidFill>
                  <a:latin typeface="新細明體" pitchFamily="18" charset="-120"/>
                </a:rPr>
                <a:t>-</a:t>
              </a:r>
              <a:r>
                <a:rPr lang="en-US" altLang="ko-KR" b="1">
                  <a:solidFill>
                    <a:srgbClr val="FF0000"/>
                  </a:solidFill>
                  <a:latin typeface="新細明體" pitchFamily="18" charset="-120"/>
                </a:rPr>
                <a:t> </a:t>
              </a:r>
              <a:r>
                <a:rPr lang="en-US" altLang="zh-TW" b="1">
                  <a:solidFill>
                    <a:srgbClr val="FF0000"/>
                  </a:solidFill>
                  <a:latin typeface="新細明體" pitchFamily="18" charset="-120"/>
                </a:rPr>
                <a:t> </a:t>
              </a:r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基督的樣式</a:t>
              </a:r>
              <a:endParaRPr lang="ko-KR" altLang="en-US" b="1">
                <a:solidFill>
                  <a:srgbClr val="FF0000"/>
                </a:solidFill>
                <a:latin typeface="新細明體" pitchFamily="18" charset="-120"/>
              </a:endParaRPr>
            </a:p>
          </p:txBody>
        </p: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4638697" y="5644200"/>
              <a:ext cx="1478291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目標 </a:t>
              </a:r>
              <a:r>
                <a:rPr lang="en-US" altLang="zh-TW" b="1">
                  <a:solidFill>
                    <a:srgbClr val="FF0000"/>
                  </a:solidFill>
                  <a:latin typeface="新細明體" pitchFamily="18" charset="-120"/>
                </a:rPr>
                <a:t>- </a:t>
              </a:r>
              <a:r>
                <a:rPr lang="en-US" altLang="ko-KR" b="1">
                  <a:solidFill>
                    <a:srgbClr val="FF0000"/>
                  </a:solidFill>
                  <a:latin typeface="新細明體" pitchFamily="18" charset="-120"/>
                </a:rPr>
                <a:t> </a:t>
              </a:r>
              <a:r>
                <a:rPr lang="zh-TW" altLang="en-US" b="1">
                  <a:solidFill>
                    <a:srgbClr val="FF0000"/>
                  </a:solidFill>
                  <a:latin typeface="新細明體" pitchFamily="18" charset="-120"/>
                </a:rPr>
                <a:t>愛</a:t>
              </a:r>
              <a:endParaRPr lang="ko-KR" altLang="en-US" b="1">
                <a:solidFill>
                  <a:srgbClr val="FF0000"/>
                </a:solidFill>
                <a:latin typeface="新細明體" pitchFamily="18" charset="-120"/>
              </a:endParaRPr>
            </a:p>
          </p:txBody>
        </p:sp>
      </p:grp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571500" y="0"/>
            <a:ext cx="7715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5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5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cbmc</a:t>
            </a:r>
            <a:r>
              <a:rPr lang="zh-TW" altLang="en-US" sz="5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門徒的三個委身</a:t>
            </a:r>
            <a:endParaRPr lang="en-US" altLang="zh-TW" sz="54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571500" y="4681538"/>
            <a:ext cx="1108075" cy="461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大使命</a:t>
            </a:r>
            <a:endParaRPr lang="ko-KR" altLang="en-US" b="1">
              <a:solidFill>
                <a:srgbClr val="FFFF00"/>
              </a:solidFill>
              <a:latin typeface="標楷體" pitchFamily="65" charset="-120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6237288" y="4814888"/>
            <a:ext cx="1108075" cy="461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大誡命</a:t>
            </a:r>
            <a:endParaRPr lang="ko-KR" altLang="en-US" b="1">
              <a:solidFill>
                <a:srgbClr val="FFFF00"/>
              </a:solidFill>
              <a:latin typeface="標楷體" pitchFamily="65" charset="-120"/>
            </a:endParaRP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3376613" y="795338"/>
            <a:ext cx="1108075" cy="461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大誡命</a:t>
            </a:r>
            <a:endParaRPr lang="ko-KR" altLang="en-US" b="1">
              <a:solidFill>
                <a:srgbClr val="FFFF00"/>
              </a:solidFill>
              <a:latin typeface="標楷體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7" y="6207010"/>
            <a:ext cx="2660984" cy="6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glo_glass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glo_glass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ppp_glo_g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glo_g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glo_g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glo_g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glo_g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glo_g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glo_g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glo_glass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glo_glass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ppp_glo_g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glo_g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glo_g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glo_g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glo_g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glo_g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glo_g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1046</Words>
  <Application>Microsoft Office PowerPoint</Application>
  <PresentationFormat>如螢幕大小 (4:3)</PresentationFormat>
  <Paragraphs>216</Paragraphs>
  <Slides>23</Slides>
  <Notes>23</Notes>
  <HiddenSlides>3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ppp_glo_glass</vt:lpstr>
      <vt:lpstr>1_ppp_glo_glass</vt:lpstr>
      <vt:lpstr>科技</vt:lpstr>
      <vt:lpstr>PowerPoint 簡報</vt:lpstr>
      <vt:lpstr>PowerPoint 簡報</vt:lpstr>
      <vt:lpstr>                   緣起: 1930年全球經濟大蕭條，幾位芝加哥工商基督徒領袖因為主愛的激勵與聖靈的感動，以聖經的教導及耶穌基督的愛，幫助扶持黑暗失序的工商人，使他們倚靠主耶穌重新站立起來，在美國成立cbmc總會 。</vt:lpstr>
      <vt:lpstr>PowerPoint 簡報</vt:lpstr>
      <vt:lpstr>PowerPoint 簡報</vt:lpstr>
      <vt:lpstr>一.  cbmc的根基: 上帝的作為 二.  cbmc的範圍: 全球 三.  cbmc的對象: 工商企業及                              專業領袖 四.  cbmc的策略: 生命永恆的改變 五.  cbmc的 果效: 持續的倍增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김시영</dc:creator>
  <cp:lastModifiedBy>Sunny Zhang</cp:lastModifiedBy>
  <cp:revision>310</cp:revision>
  <dcterms:created xsi:type="dcterms:W3CDTF">2003-02-15T05:08:13Z</dcterms:created>
  <dcterms:modified xsi:type="dcterms:W3CDTF">2014-04-30T09:31:20Z</dcterms:modified>
</cp:coreProperties>
</file>